
<file path=[Content_Types].xml><?xml version="1.0" encoding="utf-8"?>
<Types xmlns="http://schemas.openxmlformats.org/package/2006/content-types">
  <Default Extension="fntdata" ContentType="application/x-fontdata"/>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0"/>
  </p:notesMasterIdLst>
  <p:sldIdLst>
    <p:sldId id="256" r:id="rId2"/>
    <p:sldId id="257" r:id="rId3"/>
    <p:sldId id="258" r:id="rId4"/>
    <p:sldId id="259" r:id="rId5"/>
    <p:sldId id="260" r:id="rId6"/>
    <p:sldId id="261" r:id="rId7"/>
    <p:sldId id="294" r:id="rId8"/>
    <p:sldId id="299" r:id="rId9"/>
    <p:sldId id="300" r:id="rId10"/>
    <p:sldId id="295" r:id="rId11"/>
    <p:sldId id="296" r:id="rId12"/>
    <p:sldId id="297" r:id="rId13"/>
    <p:sldId id="298"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Lst>
  <p:sldSz cx="9144000" cy="5143500" type="screen16x9"/>
  <p:notesSz cx="6858000" cy="9144000"/>
  <p:embeddedFontLst>
    <p:embeddedFont>
      <p:font typeface="Assistant Light" pitchFamily="2" charset="-79"/>
      <p:regular r:id="rId31"/>
      <p:bold r:id="rId32"/>
    </p:embeddedFont>
    <p:embeddedFont>
      <p:font typeface="Fira Sans Extra Condensed Medium" panose="02010600030101010101" charset="0"/>
      <p:regular r:id="rId33"/>
      <p:bold r:id="rId34"/>
      <p:italic r:id="rId35"/>
      <p:boldItalic r:id="rId36"/>
    </p:embeddedFont>
    <p:embeddedFont>
      <p:font typeface="Nunito Light" pitchFamily="2" charset="0"/>
      <p:regular r:id="rId37"/>
      <p:italic r:id="rId38"/>
    </p:embeddedFont>
    <p:embeddedFont>
      <p:font typeface="Nunito Sans" pitchFamily="2" charset="0"/>
      <p:regular r:id="rId39"/>
      <p:bold r:id="rId40"/>
      <p:italic r:id="rId41"/>
      <p:boldItalic r:id="rId42"/>
    </p:embeddedFont>
    <p:embeddedFont>
      <p:font typeface="Nunito Sans ExtraBold" pitchFamily="2" charset="0"/>
      <p:bold r:id="rId43"/>
      <p:boldItalic r:id="rId44"/>
    </p:embeddedFont>
    <p:embeddedFont>
      <p:font typeface="Pontano Sans" panose="02010600030101010101"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76071" autoAdjust="0"/>
  </p:normalViewPr>
  <p:slideViewPr>
    <p:cSldViewPr snapToGrid="0">
      <p:cViewPr varScale="1">
        <p:scale>
          <a:sx n="68" d="100"/>
          <a:sy n="68" d="100"/>
        </p:scale>
        <p:origin x="1494" y="27"/>
      </p:cViewPr>
      <p:guideLst>
        <p:guide pos="5760"/>
        <p:guide pos="4215"/>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SG" dirty="0"/>
              <a:t>The FER+ annotations provide a set of new labels for the standard Emotion FER dataset. In FER+, each image has been labeled by 10 crowd-sourced taggers, which provide better quality ground truth for still image emotion than the original FER labels. Having 10 taggers for each image enables researchers to estimate an emotion probability distribution per face.</a:t>
            </a:r>
          </a:p>
          <a:p>
            <a:r>
              <a:rPr lang="en-US" altLang="zh-SG" dirty="0"/>
              <a:t>In the FER2013 plus dataset, there are a total of eight categories for expressions, which are 'neutral', 'happiness', 'surprise', 'sadness', 'anger', 'disgust', 'fear', 'contempt’.</a:t>
            </a:r>
          </a:p>
          <a:p>
            <a:r>
              <a:rPr lang="en-US" altLang="zh-SG" dirty="0"/>
              <a:t>The FER+ dataset is an extension of the original FER dataset, where the images have been re-labelled into one of 8 emotion types: neutral, happiness, surprise, sadness, anger, disgust, fear, and contempt.</a:t>
            </a:r>
            <a:endParaRPr lang="zh-SG" altLang="en-US" dirty="0"/>
          </a:p>
        </p:txBody>
      </p:sp>
    </p:spTree>
    <p:extLst>
      <p:ext uri="{BB962C8B-B14F-4D97-AF65-F5344CB8AC3E}">
        <p14:creationId xmlns:p14="http://schemas.microsoft.com/office/powerpoint/2010/main" val="788647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SG" dirty="0"/>
              <a:t>We also compare different structure of existing model and learn from them, then train our own model to recognize emotion. The final result is labelling face emotion</a:t>
            </a:r>
            <a:endParaRPr lang="zh-SG" altLang="en-US" dirty="0"/>
          </a:p>
        </p:txBody>
      </p:sp>
    </p:spTree>
    <p:extLst>
      <p:ext uri="{BB962C8B-B14F-4D97-AF65-F5344CB8AC3E}">
        <p14:creationId xmlns:p14="http://schemas.microsoft.com/office/powerpoint/2010/main" val="4135958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SG" dirty="0"/>
              <a:t>IN OUR demo video we run 15 seconds video to collect each person emotion.  We can detect 4 person time series emotion , after that using HMM model based on the observation matrix and transition matrix we can reason each person stress. The chart show the result for every staff stress level.</a:t>
            </a:r>
            <a:endParaRPr lang="zh-SG" altLang="en-US" dirty="0"/>
          </a:p>
        </p:txBody>
      </p:sp>
    </p:spTree>
    <p:extLst>
      <p:ext uri="{BB962C8B-B14F-4D97-AF65-F5344CB8AC3E}">
        <p14:creationId xmlns:p14="http://schemas.microsoft.com/office/powerpoint/2010/main" val="3332402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the third section, Implementation details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thing to introduce is the dataset we use, because face recognition uses a model that has already been trained, so here we introduce the dataset for expression recognition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1a7f9fdb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1a7f9fdb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FER dataset is the earliest dataset to appear and contains seven expressions containing over 35,000 images.</a:t>
            </a:r>
          </a:p>
          <a:p>
            <a:pPr marL="0" lvl="0" indent="0" algn="l" rtl="0">
              <a:spcBef>
                <a:spcPts val="0"/>
              </a:spcBef>
              <a:spcAft>
                <a:spcPts val="0"/>
              </a:spcAft>
              <a:buNone/>
            </a:pPr>
            <a:r>
              <a:rPr lang="en-US" dirty="0"/>
              <a:t>The FER+ annotations provide a set of new labels for the standard Emotion FER dataset. In FER+, each image has been labeled by 10 crowd-sourced taggers, which provide better quality ground truth for still image emotion than the original FER labels. </a:t>
            </a:r>
          </a:p>
          <a:p>
            <a:pPr marL="0" lvl="0" indent="0" algn="l" rtl="0">
              <a:spcBef>
                <a:spcPts val="0"/>
              </a:spcBef>
              <a:spcAft>
                <a:spcPts val="0"/>
              </a:spcAft>
              <a:buNone/>
            </a:pPr>
            <a:r>
              <a:rPr lang="en-US" dirty="0"/>
              <a:t>With the same model structure and the same parameters and different training sets.</a:t>
            </a:r>
            <a:r>
              <a:rPr lang="en-US" altLang="zh-CN" dirty="0"/>
              <a:t> We train Two models</a:t>
            </a:r>
          </a:p>
          <a:p>
            <a:pPr marL="0" lvl="0" indent="0" algn="l" rtl="0">
              <a:spcBef>
                <a:spcPts val="0"/>
              </a:spcBef>
              <a:spcAft>
                <a:spcPts val="0"/>
              </a:spcAft>
              <a:buNone/>
            </a:pPr>
            <a:r>
              <a:rPr lang="en-US" dirty="0"/>
              <a:t>The FER2013 dataset can only reach at most 60% accuracy, while </a:t>
            </a:r>
            <a:r>
              <a:rPr lang="en-US" dirty="0" err="1"/>
              <a:t>FERplus</a:t>
            </a:r>
            <a:r>
              <a:rPr lang="en-US" dirty="0"/>
              <a:t> can reach 80% accuracy, which is the reason we chose </a:t>
            </a:r>
            <a:r>
              <a:rPr lang="en-US" dirty="0" err="1"/>
              <a:t>FERplus</a:t>
            </a:r>
            <a:r>
              <a:rPr lang="en-US" dirty="0"/>
              <a: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01a7f9fdb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01a7f9fdb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the input for expression recognition is a picture of a face, how do we </a:t>
            </a:r>
            <a:r>
              <a:rPr lang="en-US" dirty="0" err="1"/>
              <a:t>recognise</a:t>
            </a:r>
            <a:r>
              <a:rPr lang="en-US" dirty="0"/>
              <a:t> faces? We have also come up with a solution.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01a7f9fdbb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01a7f9fdbb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tried two methods, one is the </a:t>
            </a:r>
            <a:r>
              <a:rPr lang="en-US" dirty="0" err="1"/>
              <a:t>haar</a:t>
            </a:r>
            <a:r>
              <a:rPr lang="en-US" dirty="0"/>
              <a:t> cascade classifier and the other is the SSD model. As you can see, using the </a:t>
            </a:r>
            <a:r>
              <a:rPr lang="en-US" dirty="0" err="1"/>
              <a:t>haar</a:t>
            </a:r>
            <a:r>
              <a:rPr lang="en-US" dirty="0"/>
              <a:t> cascade is very ineffective in </a:t>
            </a:r>
            <a:r>
              <a:rPr lang="en-US" dirty="0" err="1"/>
              <a:t>recognising</a:t>
            </a:r>
            <a:r>
              <a:rPr lang="en-US" dirty="0"/>
              <a:t> faces which obscured by other objects, so we chose to use the SSD model to implement face recognition.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1a7f9fdb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1a7f9fdbb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 have the face image, it's time to detect expressions.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1a7f9fdbb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01a7f9fdbb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used VGG16 for the backbone net. In the actual training process, we found that VGG 16 overfitted badly for the eight categories, so we made some modifications to the net</a:t>
            </a:r>
          </a:p>
          <a:p>
            <a:pPr marL="0" lvl="0" indent="0" algn="l" rtl="0">
              <a:spcBef>
                <a:spcPts val="0"/>
              </a:spcBef>
              <a:spcAft>
                <a:spcPts val="0"/>
              </a:spcAft>
              <a:buNone/>
            </a:pPr>
            <a:r>
              <a:rPr lang="en-US" dirty="0"/>
              <a:t>We have removed several convolution layers, which reduce the number of parameters substantially. Several dropout layers have been added to improve the generalization ability of the model.</a:t>
            </a:r>
          </a:p>
          <a:p>
            <a:pPr marL="0" lvl="0" indent="0" algn="l" rtl="0">
              <a:spcBef>
                <a:spcPts val="0"/>
              </a:spcBef>
              <a:spcAft>
                <a:spcPts val="0"/>
              </a:spcAft>
              <a:buNone/>
            </a:pPr>
            <a:r>
              <a:rPr lang="en-US" dirty="0"/>
              <a:t>There is an example on </a:t>
            </a:r>
            <a:r>
              <a:rPr lang="en-US" dirty="0" err="1"/>
              <a:t>Github</a:t>
            </a:r>
            <a:r>
              <a:rPr lang="en-US" dirty="0"/>
              <a:t> with a VGG16 implementation, which is 83% accuracy, and our improved net can achieve 80% accuracy, which I think is an acceptable result.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e4b937d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e4b937d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will talk about our system from 4 aspects: Introduction, proposed system, implementation details and conclusion &amp; future work.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01a7f9fdbb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01a7f9fdbb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 the left is the preprocessing method we used and the hyperparameter settings, and on the right is the history of our model when we trained it.</a:t>
            </a:r>
          </a:p>
          <a:p>
            <a:pPr marL="0" lvl="0" indent="0" algn="l" rtl="0">
              <a:spcBef>
                <a:spcPts val="0"/>
              </a:spcBef>
              <a:spcAft>
                <a:spcPts val="0"/>
              </a:spcAft>
              <a:buNone/>
            </a:pPr>
            <a:r>
              <a:rPr lang="en-US" dirty="0"/>
              <a:t>We can see that the model starts to overfit at 40 epochs, so we take the model at the 39th epoch, which has an accuracy of 80.2% at this time.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01a7f9fdb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01a7f9fdb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you can see from this confusion matrix, the overall performance is OK. However, there are some expressions that indicate more stress that may be </a:t>
            </a:r>
            <a:r>
              <a:rPr lang="en-US" dirty="0" err="1"/>
              <a:t>recognised</a:t>
            </a:r>
            <a:r>
              <a:rPr lang="en-US" dirty="0"/>
              <a:t> incorrectly, such as neutral and sadness.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01a7f9fdb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01a7f9fdb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have the expressions, how do we get the person's stress level?</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01a7f9fdbb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01a7f9fdbb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use HMM to reason stress level for each person.</a:t>
            </a:r>
          </a:p>
          <a:p>
            <a:pPr marL="0" lvl="0" indent="0" algn="l" rtl="0">
              <a:spcBef>
                <a:spcPts val="0"/>
              </a:spcBef>
              <a:spcAft>
                <a:spcPts val="0"/>
              </a:spcAft>
              <a:buNone/>
            </a:pPr>
            <a:r>
              <a:rPr lang="en-US" dirty="0"/>
              <a:t>Observation is the expression of the person and hidden state is the stress level of the </a:t>
            </a:r>
            <a:r>
              <a:rPr lang="en-US" dirty="0" err="1"/>
              <a:t>person.When</a:t>
            </a:r>
            <a:r>
              <a:rPr lang="en-US" dirty="0"/>
              <a:t> we know the observation matrix and the transition matrix, with the HMM, we can easily get the stress level of the person. It is as shown in the diagram.</a:t>
            </a:r>
          </a:p>
          <a:p>
            <a:pPr marL="0" lvl="0" indent="0" algn="l" rtl="0">
              <a:spcBef>
                <a:spcPts val="0"/>
              </a:spcBef>
              <a:spcAft>
                <a:spcPts val="0"/>
              </a:spcAft>
              <a:buNone/>
            </a:pPr>
            <a:r>
              <a:rPr lang="en-US" dirty="0"/>
              <a:t>Note that since we do not have a corresponding dataset, the two matrices are defined by us.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the details of our implementation. Now introducing the areas that can be enhanced in the future.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let me ask a question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What is this expression?</a:t>
            </a:r>
            <a:endParaRPr lang="en-US" altLang="zh-CN" sz="1100" b="1" dirty="0">
              <a:solidFill>
                <a:schemeClr val="dk1"/>
              </a:solidFill>
              <a:latin typeface="Nunito Sans"/>
              <a:ea typeface="Nunito Sans"/>
              <a:cs typeface="Nunito Sans"/>
              <a:sym typeface="Nunito San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a:r>
            <a:r>
              <a:rPr lang="en-US" altLang="zh-CN" sz="1100" dirty="0">
                <a:latin typeface="Assistant Light"/>
                <a:ea typeface="Assistant Light"/>
                <a:cs typeface="Assistant Light"/>
                <a:sym typeface="Assistant Light"/>
              </a:rPr>
              <a:t> "Fear", "Anger" or "Surprise"?</a:t>
            </a:r>
          </a:p>
          <a:p>
            <a:pPr marL="0" lvl="0" indent="0" algn="l" rtl="0">
              <a:spcBef>
                <a:spcPts val="0"/>
              </a:spcBef>
              <a:spcAft>
                <a:spcPts val="0"/>
              </a:spcAft>
              <a:buNone/>
            </a:pPr>
            <a:r>
              <a:rPr lang="en-US" dirty="0"/>
              <a:t>I can't give an answer if it's just a picture.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dirty="0">
                <a:latin typeface="Assistant Light"/>
                <a:ea typeface="Assistant Light"/>
                <a:cs typeface="Assistant Light"/>
                <a:sym typeface="Assistant Light"/>
              </a:rPr>
              <a:t>So here are two points that could be enhanced in the future.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dirty="0">
                <a:latin typeface="Assistant Light"/>
                <a:ea typeface="Assistant Light"/>
                <a:cs typeface="Assistant Light"/>
                <a:sym typeface="Assistant Light"/>
              </a:rPr>
              <a:t>first</a:t>
            </a:r>
          </a:p>
          <a:p>
            <a:pPr marL="0" lvl="0" indent="0" algn="l" rtl="0">
              <a:spcBef>
                <a:spcPts val="0"/>
              </a:spcBef>
              <a:spcAft>
                <a:spcPts val="0"/>
              </a:spcAft>
              <a:buNone/>
            </a:pPr>
            <a:r>
              <a:rPr lang="en-US" dirty="0"/>
              <a:t>Our system provides an effective way to </a:t>
            </a:r>
            <a:r>
              <a:rPr lang="en-US" dirty="0" err="1"/>
              <a:t>recognise</a:t>
            </a:r>
            <a:r>
              <a:rPr lang="en-US" dirty="0"/>
              <a:t> expressions, but does not perform well with some hard to detect expressions</a:t>
            </a:r>
          </a:p>
          <a:p>
            <a:pPr marL="0" lvl="0" indent="0" algn="l" rtl="0">
              <a:spcBef>
                <a:spcPts val="0"/>
              </a:spcBef>
              <a:spcAft>
                <a:spcPts val="0"/>
              </a:spcAft>
              <a:buNone/>
            </a:pPr>
            <a:r>
              <a:rPr lang="en" altLang="zh-CN" sz="1100" dirty="0">
                <a:latin typeface="Assistant Light"/>
                <a:ea typeface="Assistant Light"/>
                <a:cs typeface="Assistant Light"/>
                <a:sym typeface="Assistant Light"/>
              </a:rPr>
              <a:t>In the future it may be possible to incorporate a variety of judgement criteria, such as voice, the reaction of those around you, atmosphere and other factors to predict expressions in combination</a:t>
            </a:r>
          </a:p>
          <a:p>
            <a:pPr marL="0" lvl="0" indent="0" algn="l" rtl="0">
              <a:spcBef>
                <a:spcPts val="0"/>
              </a:spcBef>
              <a:spcAft>
                <a:spcPts val="0"/>
              </a:spcAft>
              <a:buNone/>
            </a:pPr>
            <a:r>
              <a:rPr lang="en-US" altLang="zh-CN" sz="1100" dirty="0">
                <a:latin typeface="Assistant Light"/>
                <a:ea typeface="Assistant Light"/>
                <a:cs typeface="Assistant Light"/>
                <a:sym typeface="Assistant Light"/>
              </a:rPr>
              <a:t>S</a:t>
            </a:r>
            <a:r>
              <a:rPr lang="en" altLang="zh-CN" sz="1100" dirty="0">
                <a:latin typeface="Assistant Light"/>
                <a:ea typeface="Assistant Light"/>
                <a:cs typeface="Assistant Light"/>
                <a:sym typeface="Assistant Light"/>
              </a:rPr>
              <a:t>econd</a:t>
            </a:r>
          </a:p>
          <a:p>
            <a:pPr marL="0" lvl="0" indent="0" algn="l" rtl="0">
              <a:spcBef>
                <a:spcPts val="0"/>
              </a:spcBef>
              <a:spcAft>
                <a:spcPts val="0"/>
              </a:spcAft>
              <a:buNone/>
            </a:pPr>
            <a:r>
              <a:rPr lang="en" altLang="zh-CN" sz="1100" dirty="0">
                <a:latin typeface="Assistant Light"/>
                <a:ea typeface="Assistant Light"/>
                <a:cs typeface="Assistant Light"/>
                <a:sym typeface="Assistant Light"/>
              </a:rPr>
              <a:t>People are very good at hiding their emotions in public. So deducing the person's emotions just by their expressions is actually very difficult. In the future, if we want to increase the accuracy rate, we may seek the help of some psychologists so that we can look for the characteristics of human emotions, not only expressions but also possibly actions, tone of voice, reactions, etc.</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we talk about stress, firstly what can we thinking about, we can search in google and found in our society pressure is common , especially in the workplace. You know, 996 is a buzzword which means work from 9am to 9pm for six days. Based on the background, we want to develop a system which can evaluate stress level for each staff.</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ef6e01a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ef6e0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we type stress in search bar we found it is very common, so the system can evaluate stress level is important.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purpose of our system is detecting the emotion of employees and using emotion data to reason about employees’ stress level. Finally we can generate a chart to reflect the pressure level of staff for managers and HR.</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proposed system I will show the demo and describe details for each section</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SG" dirty="0"/>
              <a:t>We can see our structure of system. Our system is divided into 5 parts: Face detection, Emotion recognition, Generate time series of emotion for each person, Reason stress level using HMM model, Chart Generation. We use one video which have four people as our test video to test each function.</a:t>
            </a:r>
          </a:p>
          <a:p>
            <a:endParaRPr lang="zh-SG" altLang="en-US" dirty="0"/>
          </a:p>
        </p:txBody>
      </p:sp>
    </p:spTree>
    <p:extLst>
      <p:ext uri="{BB962C8B-B14F-4D97-AF65-F5344CB8AC3E}">
        <p14:creationId xmlns:p14="http://schemas.microsoft.com/office/powerpoint/2010/main" val="3944773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SG" dirty="0"/>
              <a:t>We can see from demo video our system firstly detect each person face, then crop the region and label the face from 0-3 because in this video we have 4 person we can detect.</a:t>
            </a:r>
            <a:endParaRPr lang="zh-SG" altLang="en-US" dirty="0"/>
          </a:p>
        </p:txBody>
      </p:sp>
    </p:spTree>
    <p:extLst>
      <p:ext uri="{BB962C8B-B14F-4D97-AF65-F5344CB8AC3E}">
        <p14:creationId xmlns:p14="http://schemas.microsoft.com/office/powerpoint/2010/main" val="1013297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SG" altLang="en-US" dirty="0"/>
          </a:p>
        </p:txBody>
      </p:sp>
    </p:spTree>
    <p:extLst>
      <p:ext uri="{BB962C8B-B14F-4D97-AF65-F5344CB8AC3E}">
        <p14:creationId xmlns:p14="http://schemas.microsoft.com/office/powerpoint/2010/main" val="3222733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esources">
  <p:cSld name="CUSTOM_14_1">
    <p:spTree>
      <p:nvGrpSpPr>
        <p:cNvPr id="1"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txBox="1">
            <a:spLocks noGrp="1"/>
          </p:cNvSpPr>
          <p:nvPr>
            <p:ph type="body" idx="1"/>
          </p:nvPr>
        </p:nvSpPr>
        <p:spPr>
          <a:xfrm>
            <a:off x="720000" y="1183700"/>
            <a:ext cx="37716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1600"/>
              </a:spcBef>
              <a:spcAft>
                <a:spcPts val="0"/>
              </a:spcAft>
              <a:buClr>
                <a:srgbClr val="000000"/>
              </a:buClr>
              <a:buSzPts val="900"/>
              <a:buChar char="○"/>
              <a:defRPr sz="900">
                <a:solidFill>
                  <a:srgbClr val="000000"/>
                </a:solidFill>
              </a:defRPr>
            </a:lvl2pPr>
            <a:lvl3pPr marL="1371600" lvl="2" indent="-285750" rtl="0">
              <a:spcBef>
                <a:spcPts val="1600"/>
              </a:spcBef>
              <a:spcAft>
                <a:spcPts val="0"/>
              </a:spcAft>
              <a:buClr>
                <a:srgbClr val="000000"/>
              </a:buClr>
              <a:buSzPts val="900"/>
              <a:buChar char="■"/>
              <a:defRPr sz="900">
                <a:solidFill>
                  <a:srgbClr val="000000"/>
                </a:solidFill>
              </a:defRPr>
            </a:lvl3pPr>
            <a:lvl4pPr marL="1828800" lvl="3" indent="-285750" rtl="0">
              <a:spcBef>
                <a:spcPts val="1600"/>
              </a:spcBef>
              <a:spcAft>
                <a:spcPts val="0"/>
              </a:spcAft>
              <a:buClr>
                <a:srgbClr val="000000"/>
              </a:buClr>
              <a:buSzPts val="900"/>
              <a:buChar char="●"/>
              <a:defRPr sz="900">
                <a:solidFill>
                  <a:srgbClr val="000000"/>
                </a:solidFill>
              </a:defRPr>
            </a:lvl4pPr>
            <a:lvl5pPr marL="2286000" lvl="4" indent="-285750" rtl="0">
              <a:spcBef>
                <a:spcPts val="1600"/>
              </a:spcBef>
              <a:spcAft>
                <a:spcPts val="0"/>
              </a:spcAft>
              <a:buClr>
                <a:srgbClr val="000000"/>
              </a:buClr>
              <a:buSzPts val="900"/>
              <a:buChar char="○"/>
              <a:defRPr sz="900">
                <a:solidFill>
                  <a:srgbClr val="000000"/>
                </a:solidFill>
              </a:defRPr>
            </a:lvl5pPr>
            <a:lvl6pPr marL="2743200" lvl="5" indent="-285750" rtl="0">
              <a:spcBef>
                <a:spcPts val="1600"/>
              </a:spcBef>
              <a:spcAft>
                <a:spcPts val="0"/>
              </a:spcAft>
              <a:buClr>
                <a:srgbClr val="000000"/>
              </a:buClr>
              <a:buSzPts val="900"/>
              <a:buChar char="■"/>
              <a:defRPr sz="900">
                <a:solidFill>
                  <a:srgbClr val="000000"/>
                </a:solidFill>
              </a:defRPr>
            </a:lvl6pPr>
            <a:lvl7pPr marL="3200400" lvl="6" indent="-285750" rtl="0">
              <a:spcBef>
                <a:spcPts val="1600"/>
              </a:spcBef>
              <a:spcAft>
                <a:spcPts val="0"/>
              </a:spcAft>
              <a:buClr>
                <a:srgbClr val="000000"/>
              </a:buClr>
              <a:buSzPts val="900"/>
              <a:buChar char="●"/>
              <a:defRPr sz="900">
                <a:solidFill>
                  <a:srgbClr val="000000"/>
                </a:solidFill>
              </a:defRPr>
            </a:lvl7pPr>
            <a:lvl8pPr marL="3657600" lvl="7" indent="-285750" rtl="0">
              <a:spcBef>
                <a:spcPts val="1600"/>
              </a:spcBef>
              <a:spcAft>
                <a:spcPts val="0"/>
              </a:spcAft>
              <a:buClr>
                <a:srgbClr val="000000"/>
              </a:buClr>
              <a:buSzPts val="900"/>
              <a:buChar char="○"/>
              <a:defRPr sz="900">
                <a:solidFill>
                  <a:srgbClr val="000000"/>
                </a:solidFill>
              </a:defRPr>
            </a:lvl8pPr>
            <a:lvl9pPr marL="4114800" lvl="8" indent="-285750" rtl="0">
              <a:spcBef>
                <a:spcPts val="1600"/>
              </a:spcBef>
              <a:spcAft>
                <a:spcPts val="1600"/>
              </a:spcAft>
              <a:buClr>
                <a:srgbClr val="000000"/>
              </a:buClr>
              <a:buSzPts val="900"/>
              <a:buChar char="■"/>
              <a:defRPr sz="900">
                <a:solidFill>
                  <a:srgbClr val="000000"/>
                </a:solidFill>
              </a:defRPr>
            </a:lvl9pPr>
          </a:lstStyle>
          <a:p>
            <a:endParaRPr/>
          </a:p>
        </p:txBody>
      </p:sp>
      <p:sp>
        <p:nvSpPr>
          <p:cNvPr id="102" name="Google Shape;102;p1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2">
  <p:cSld name="CUSTOM_21_1_1">
    <p:spTree>
      <p:nvGrpSpPr>
        <p:cNvPr id="1"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0" name="Google Shape;60;p7"/>
          <p:cNvSpPr txBox="1">
            <a:spLocks noGrp="1"/>
          </p:cNvSpPr>
          <p:nvPr>
            <p:ph type="title" idx="2" hasCustomPrompt="1"/>
          </p:nvPr>
        </p:nvSpPr>
        <p:spPr>
          <a:xfrm>
            <a:off x="4322366" y="1753435"/>
            <a:ext cx="2979300" cy="7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2pPr>
            <a:lvl3pPr lvl="2"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3pPr>
            <a:lvl4pPr lvl="3"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4pPr>
            <a:lvl5pPr lvl="4"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5pPr>
            <a:lvl6pPr lvl="5"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6pPr>
            <a:lvl7pPr lvl="6"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7pPr>
            <a:lvl8pPr lvl="7"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8pPr>
            <a:lvl9pPr lvl="8"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Design 1">
  <p:cSld name="CUSTOM_15_1_1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3">
  <p:cSld name="CUSTOM_15_1_1_1_1">
    <p:spTree>
      <p:nvGrpSpPr>
        <p:cNvPr id="1" name="Shape 68"/>
        <p:cNvGrpSpPr/>
        <p:nvPr/>
      </p:nvGrpSpPr>
      <p:grpSpPr>
        <a:xfrm>
          <a:off x="0" y="0"/>
          <a:ext cx="0" cy="0"/>
          <a:chOff x="0" y="0"/>
          <a:chExt cx="0" cy="0"/>
        </a:xfrm>
      </p:grpSpPr>
      <p:sp>
        <p:nvSpPr>
          <p:cNvPr id="69" name="Google Shape;69;p9"/>
          <p:cNvSpPr txBox="1">
            <a:spLocks noGrp="1"/>
          </p:cNvSpPr>
          <p:nvPr>
            <p:ph type="ctrTitle"/>
          </p:nvPr>
        </p:nvSpPr>
        <p:spPr>
          <a:xfrm flipH="1">
            <a:off x="6795803"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
        <p:nvSpPr>
          <p:cNvPr id="70" name="Google Shape;70;p9"/>
          <p:cNvSpPr txBox="1">
            <a:spLocks noGrp="1"/>
          </p:cNvSpPr>
          <p:nvPr>
            <p:ph type="ctrTitle" idx="2"/>
          </p:nvPr>
        </p:nvSpPr>
        <p:spPr>
          <a:xfrm flipH="1">
            <a:off x="720000" y="1982325"/>
            <a:ext cx="26715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300"/>
              <a:buNone/>
              <a:defRPr sz="130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71" name="Google Shape;71;p9"/>
          <p:cNvSpPr txBox="1">
            <a:spLocks noGrp="1"/>
          </p:cNvSpPr>
          <p:nvPr>
            <p:ph type="subTitle" idx="1"/>
          </p:nvPr>
        </p:nvSpPr>
        <p:spPr>
          <a:xfrm flipH="1">
            <a:off x="1264200" y="2513497"/>
            <a:ext cx="2127300" cy="97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100"/>
              <a:buNone/>
              <a:defRPr sz="1100">
                <a:solidFill>
                  <a:schemeClr val="dk1"/>
                </a:solidFill>
              </a:defRPr>
            </a:lvl1pPr>
            <a:lvl2pPr lvl="1" algn="r" rtl="0">
              <a:lnSpc>
                <a:spcPct val="100000"/>
              </a:lnSpc>
              <a:spcBef>
                <a:spcPts val="0"/>
              </a:spcBef>
              <a:spcAft>
                <a:spcPts val="0"/>
              </a:spcAft>
              <a:buClr>
                <a:schemeClr val="dk1"/>
              </a:buClr>
              <a:buSzPts val="1100"/>
              <a:buNone/>
              <a:defRPr sz="1100">
                <a:solidFill>
                  <a:schemeClr val="dk1"/>
                </a:solidFill>
              </a:defRPr>
            </a:lvl2pPr>
            <a:lvl3pPr lvl="2" algn="r" rtl="0">
              <a:lnSpc>
                <a:spcPct val="100000"/>
              </a:lnSpc>
              <a:spcBef>
                <a:spcPts val="0"/>
              </a:spcBef>
              <a:spcAft>
                <a:spcPts val="0"/>
              </a:spcAft>
              <a:buClr>
                <a:schemeClr val="dk1"/>
              </a:buClr>
              <a:buSzPts val="1100"/>
              <a:buNone/>
              <a:defRPr sz="1100">
                <a:solidFill>
                  <a:schemeClr val="dk1"/>
                </a:solidFill>
              </a:defRPr>
            </a:lvl3pPr>
            <a:lvl4pPr lvl="3" algn="r" rtl="0">
              <a:lnSpc>
                <a:spcPct val="100000"/>
              </a:lnSpc>
              <a:spcBef>
                <a:spcPts val="0"/>
              </a:spcBef>
              <a:spcAft>
                <a:spcPts val="0"/>
              </a:spcAft>
              <a:buClr>
                <a:schemeClr val="dk1"/>
              </a:buClr>
              <a:buSzPts val="1100"/>
              <a:buNone/>
              <a:defRPr sz="1100">
                <a:solidFill>
                  <a:schemeClr val="dk1"/>
                </a:solidFill>
              </a:defRPr>
            </a:lvl4pPr>
            <a:lvl5pPr lvl="4" algn="r" rtl="0">
              <a:lnSpc>
                <a:spcPct val="100000"/>
              </a:lnSpc>
              <a:spcBef>
                <a:spcPts val="0"/>
              </a:spcBef>
              <a:spcAft>
                <a:spcPts val="0"/>
              </a:spcAft>
              <a:buClr>
                <a:schemeClr val="dk1"/>
              </a:buClr>
              <a:buSzPts val="1100"/>
              <a:buNone/>
              <a:defRPr sz="1100">
                <a:solidFill>
                  <a:schemeClr val="dk1"/>
                </a:solidFill>
              </a:defRPr>
            </a:lvl5pPr>
            <a:lvl6pPr lvl="5" algn="r" rtl="0">
              <a:lnSpc>
                <a:spcPct val="100000"/>
              </a:lnSpc>
              <a:spcBef>
                <a:spcPts val="0"/>
              </a:spcBef>
              <a:spcAft>
                <a:spcPts val="0"/>
              </a:spcAft>
              <a:buClr>
                <a:schemeClr val="dk1"/>
              </a:buClr>
              <a:buSzPts val="1100"/>
              <a:buNone/>
              <a:defRPr sz="1100">
                <a:solidFill>
                  <a:schemeClr val="dk1"/>
                </a:solidFill>
              </a:defRPr>
            </a:lvl6pPr>
            <a:lvl7pPr lvl="6" algn="r" rtl="0">
              <a:lnSpc>
                <a:spcPct val="100000"/>
              </a:lnSpc>
              <a:spcBef>
                <a:spcPts val="0"/>
              </a:spcBef>
              <a:spcAft>
                <a:spcPts val="0"/>
              </a:spcAft>
              <a:buClr>
                <a:schemeClr val="dk1"/>
              </a:buClr>
              <a:buSzPts val="1100"/>
              <a:buNone/>
              <a:defRPr sz="1100">
                <a:solidFill>
                  <a:schemeClr val="dk1"/>
                </a:solidFill>
              </a:defRPr>
            </a:lvl7pPr>
            <a:lvl8pPr lvl="7" algn="r" rtl="0">
              <a:lnSpc>
                <a:spcPct val="100000"/>
              </a:lnSpc>
              <a:spcBef>
                <a:spcPts val="0"/>
              </a:spcBef>
              <a:spcAft>
                <a:spcPts val="0"/>
              </a:spcAft>
              <a:buClr>
                <a:schemeClr val="dk1"/>
              </a:buClr>
              <a:buSzPts val="1100"/>
              <a:buNone/>
              <a:defRPr sz="1100">
                <a:solidFill>
                  <a:schemeClr val="dk1"/>
                </a:solidFill>
              </a:defRPr>
            </a:lvl8pPr>
            <a:lvl9pPr lvl="8" algn="r"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207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p15:guide id="1" pos="255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611575"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6906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3123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980125"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2" name="Google Shape;22;p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3" name="Google Shape;23;p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4" name="Google Shape;24;p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5" name="Google Shape;25;p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6" name="Google Shape;26;p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7" name="Google Shape;27;p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8" name="Google Shape;28;p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9" name="Google Shape;29;p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30" name="Google Shape;30;p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1" name="Google Shape;31;p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32" name="Google Shape;32;p3"/>
          <p:cNvSpPr txBox="1">
            <a:spLocks noGrp="1"/>
          </p:cNvSpPr>
          <p:nvPr>
            <p:ph type="title" idx="14" hasCustomPrompt="1"/>
          </p:nvPr>
        </p:nvSpPr>
        <p:spPr>
          <a:xfrm>
            <a:off x="157583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title" idx="15" hasCustomPrompt="1"/>
          </p:nvPr>
        </p:nvSpPr>
        <p:spPr>
          <a:xfrm>
            <a:off x="419761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title" idx="16" hasCustomPrompt="1"/>
          </p:nvPr>
        </p:nvSpPr>
        <p:spPr>
          <a:xfrm>
            <a:off x="6872626"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a:spLocks noGrp="1"/>
          </p:cNvSpPr>
          <p:nvPr>
            <p:ph type="title" idx="17" hasCustomPrompt="1"/>
          </p:nvPr>
        </p:nvSpPr>
        <p:spPr>
          <a:xfrm>
            <a:off x="2879111"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18" hasCustomPrompt="1"/>
          </p:nvPr>
        </p:nvSpPr>
        <p:spPr>
          <a:xfrm>
            <a:off x="5500879"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24_1">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
        <p:nvSpPr>
          <p:cNvPr id="48" name="Google Shape;48;p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49" name="Google Shape;49;p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0" name="Google Shape;50;p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1" name="Google Shape;51;p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2" name="Google Shape;52;p6"/>
          <p:cNvSpPr txBox="1">
            <a:spLocks noGrp="1"/>
          </p:cNvSpPr>
          <p:nvPr>
            <p:ph type="ctrTitle" idx="5"/>
          </p:nvPr>
        </p:nvSpPr>
        <p:spPr>
          <a:xfrm flipH="1">
            <a:off x="325712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3" name="Google Shape;53;p6"/>
          <p:cNvSpPr txBox="1">
            <a:spLocks noGrp="1"/>
          </p:cNvSpPr>
          <p:nvPr>
            <p:ph type="subTitle" idx="6"/>
          </p:nvPr>
        </p:nvSpPr>
        <p:spPr>
          <a:xfrm flipH="1">
            <a:off x="302651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4" name="Google Shape;54;p6"/>
          <p:cNvSpPr txBox="1">
            <a:spLocks noGrp="1"/>
          </p:cNvSpPr>
          <p:nvPr>
            <p:ph type="ctrTitle" idx="7"/>
          </p:nvPr>
        </p:nvSpPr>
        <p:spPr>
          <a:xfrm flipH="1">
            <a:off x="644517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5" name="Google Shape;55;p6"/>
          <p:cNvSpPr txBox="1">
            <a:spLocks noGrp="1"/>
          </p:cNvSpPr>
          <p:nvPr>
            <p:ph type="subTitle" idx="8"/>
          </p:nvPr>
        </p:nvSpPr>
        <p:spPr>
          <a:xfrm flipH="1">
            <a:off x="621456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p:extLst>
    <p:ext uri="{DCECCB84-F9BA-43D5-87BE-67443E8EF086}">
      <p15:sldGuideLst xmlns:p15="http://schemas.microsoft.com/office/powerpoint/2012/main">
        <p15:guide id="1" orient="horz" pos="1985">
          <p15:clr>
            <a:srgbClr val="FA7B17"/>
          </p15:clr>
        </p15:guide>
        <p15:guide id="2" orient="horz" pos="1460">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58" r:id="rId2"/>
    <p:sldLayoutId id="2147483655" r:id="rId3"/>
    <p:sldLayoutId id="2147483657" r:id="rId4"/>
    <p:sldLayoutId id="2147483648" r:id="rId5"/>
    <p:sldLayoutId id="2147483649" r:id="rId6"/>
    <p:sldLayoutId id="2147483650" r:id="rId7"/>
    <p:sldLayoutId id="2147483651" r:id="rId8"/>
    <p:sldLayoutId id="2147483652" r:id="rId9"/>
    <p:sldLayoutId id="2147483653" r:id="rId10"/>
    <p:sldLayoutId id="2147483654" r:id="rId11"/>
    <p:sldLayoutId id="214748366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18.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0.jpg"/><Relationship Id="rId5" Type="http://schemas.openxmlformats.org/officeDocument/2006/relationships/image" Target="../media/image18.png"/><Relationship Id="rId10" Type="http://schemas.openxmlformats.org/officeDocument/2006/relationships/image" Target="../media/image2.png"/><Relationship Id="rId4" Type="http://schemas.openxmlformats.org/officeDocument/2006/relationships/notesSlide" Target="../notesSlides/notesSlide17.xml"/><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3.xml"/><Relationship Id="rId7" Type="http://schemas.openxmlformats.org/officeDocument/2006/relationships/image" Target="../media/image26.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5.jpg"/><Relationship Id="rId5" Type="http://schemas.openxmlformats.org/officeDocument/2006/relationships/image" Target="../media/image17.png"/><Relationship Id="rId4" Type="http://schemas.openxmlformats.org/officeDocument/2006/relationships/notesSlide" Target="../notesSlides/notesSlide19.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7.jpg"/><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18.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9.png"/><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26.m4a"/><Relationship Id="rId7" Type="http://schemas.openxmlformats.org/officeDocument/2006/relationships/image" Target="../media/image16.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notesSlide" Target="../notesSlides/notesSlide23.xml"/><Relationship Id="rId11" Type="http://schemas.openxmlformats.org/officeDocument/2006/relationships/image" Target="../media/image2.png"/><Relationship Id="rId5" Type="http://schemas.openxmlformats.org/officeDocument/2006/relationships/slideLayout" Target="../slideLayouts/slideLayout3.xml"/><Relationship Id="rId10" Type="http://schemas.openxmlformats.org/officeDocument/2006/relationships/image" Target="../media/image32.png"/><Relationship Id="rId4" Type="http://schemas.openxmlformats.org/officeDocument/2006/relationships/audio" Target="../media/media26.m4a"/><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34.jp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5.m4a"/><Relationship Id="rId7" Type="http://schemas.openxmlformats.org/officeDocument/2006/relationships/image" Target="../media/image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audio" Target="../media/media5.m4a"/><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a:off x="4277652" y="3452447"/>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Wang Hongtao</a:t>
            </a:r>
            <a:endParaRPr/>
          </a:p>
          <a:p>
            <a:pPr marL="0" lvl="0" indent="0" algn="r" rtl="0">
              <a:spcBef>
                <a:spcPts val="0"/>
              </a:spcBef>
              <a:spcAft>
                <a:spcPts val="0"/>
              </a:spcAft>
              <a:buNone/>
            </a:pPr>
            <a:r>
              <a:rPr lang="en"/>
              <a:t>Yang Yizhou</a:t>
            </a:r>
            <a:endParaRPr/>
          </a:p>
        </p:txBody>
      </p:sp>
      <p:sp>
        <p:nvSpPr>
          <p:cNvPr id="117" name="Google Shape;117;p22"/>
          <p:cNvSpPr txBox="1">
            <a:spLocks noGrp="1"/>
          </p:cNvSpPr>
          <p:nvPr>
            <p:ph type="ctrTitle"/>
          </p:nvPr>
        </p:nvSpPr>
        <p:spPr>
          <a:xfrm>
            <a:off x="5188652" y="1308225"/>
            <a:ext cx="36396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Workplace Stress Level Detection</a:t>
            </a:r>
            <a:endParaRPr>
              <a:solidFill>
                <a:schemeClr val="lt1"/>
              </a:solidFill>
            </a:endParaRPr>
          </a:p>
        </p:txBody>
      </p:sp>
      <p:sp>
        <p:nvSpPr>
          <p:cNvPr id="118" name="Google Shape;118;p22"/>
          <p:cNvSpPr/>
          <p:nvPr/>
        </p:nvSpPr>
        <p:spPr>
          <a:xfrm flipH="1">
            <a:off x="5919500" y="-21106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已录下的声音">
            <a:hlinkClick r:id="" action="ppaction://media"/>
            <a:extLst>
              <a:ext uri="{FF2B5EF4-FFF2-40B4-BE49-F238E27FC236}">
                <a16:creationId xmlns:a16="http://schemas.microsoft.com/office/drawing/2014/main" id="{F5AA2F2A-ED24-4B24-A35A-6180CC844E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62052" y="416944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B3143-12AA-46C7-938F-17D988ABA619}"/>
              </a:ext>
            </a:extLst>
          </p:cNvPr>
          <p:cNvSpPr>
            <a:spLocks noGrp="1"/>
          </p:cNvSpPr>
          <p:nvPr>
            <p:ph type="ctrTitle"/>
          </p:nvPr>
        </p:nvSpPr>
        <p:spPr>
          <a:xfrm>
            <a:off x="406683" y="281049"/>
            <a:ext cx="2039433" cy="946200"/>
          </a:xfrm>
        </p:spPr>
        <p:txBody>
          <a:bodyPr/>
          <a:lstStyle/>
          <a:p>
            <a:r>
              <a:rPr lang="en-US" altLang="zh-SG" dirty="0"/>
              <a:t>Face detection: </a:t>
            </a:r>
            <a:br>
              <a:rPr lang="en-US" altLang="zh-SG" dirty="0"/>
            </a:br>
            <a:r>
              <a:rPr lang="en-US" altLang="zh-SG" dirty="0"/>
              <a:t>We compare different approaches, finally use OpenCV DNN</a:t>
            </a:r>
            <a:endParaRPr lang="zh-SG" altLang="en-US" dirty="0"/>
          </a:p>
        </p:txBody>
      </p:sp>
      <p:sp>
        <p:nvSpPr>
          <p:cNvPr id="3" name="标题 2">
            <a:extLst>
              <a:ext uri="{FF2B5EF4-FFF2-40B4-BE49-F238E27FC236}">
                <a16:creationId xmlns:a16="http://schemas.microsoft.com/office/drawing/2014/main" id="{5C90A64C-7CC3-4584-A23D-CC810144CF94}"/>
              </a:ext>
            </a:extLst>
          </p:cNvPr>
          <p:cNvSpPr>
            <a:spLocks noGrp="1"/>
          </p:cNvSpPr>
          <p:nvPr>
            <p:ph type="ctrTitle" idx="2"/>
          </p:nvPr>
        </p:nvSpPr>
        <p:spPr>
          <a:xfrm>
            <a:off x="3155900" y="79899"/>
            <a:ext cx="5144721" cy="970500"/>
          </a:xfrm>
        </p:spPr>
        <p:txBody>
          <a:bodyPr/>
          <a:lstStyle/>
          <a:p>
            <a:br>
              <a:rPr lang="en-US" altLang="zh-SG" dirty="0"/>
            </a:br>
            <a:br>
              <a:rPr lang="en-US" altLang="zh-SG" dirty="0"/>
            </a:br>
            <a:r>
              <a:rPr lang="en-US" altLang="zh-SG" dirty="0"/>
              <a:t>Open CV DNN:</a:t>
            </a:r>
            <a:br>
              <a:rPr lang="en-US" altLang="zh-SG" dirty="0"/>
            </a:br>
            <a:r>
              <a:rPr lang="en-US" altLang="zh-SG" dirty="0"/>
              <a:t>Advantages 1) It is suitable for different face orientations: up, down, left, right, side, etc. 2) It can work even under severe occlusion; </a:t>
            </a:r>
            <a:endParaRPr lang="zh-SG" altLang="en-US" dirty="0"/>
          </a:p>
        </p:txBody>
      </p:sp>
      <p:sp>
        <p:nvSpPr>
          <p:cNvPr id="4" name="副标题 3">
            <a:extLst>
              <a:ext uri="{FF2B5EF4-FFF2-40B4-BE49-F238E27FC236}">
                <a16:creationId xmlns:a16="http://schemas.microsoft.com/office/drawing/2014/main" id="{59D26DEC-ABC7-4328-B5A7-494121904CC5}"/>
              </a:ext>
            </a:extLst>
          </p:cNvPr>
          <p:cNvSpPr>
            <a:spLocks noGrp="1"/>
          </p:cNvSpPr>
          <p:nvPr>
            <p:ph type="subTitle" idx="1"/>
          </p:nvPr>
        </p:nvSpPr>
        <p:spPr>
          <a:xfrm>
            <a:off x="3155900" y="3334104"/>
            <a:ext cx="4718594" cy="970500"/>
          </a:xfrm>
        </p:spPr>
        <p:txBody>
          <a:bodyPr/>
          <a:lstStyle/>
          <a:p>
            <a:r>
              <a:rPr lang="en-US" altLang="zh-SG" sz="1300" b="1" dirty="0"/>
              <a:t>OpenCV </a:t>
            </a:r>
            <a:r>
              <a:rPr lang="en-US" altLang="zh-SG" sz="1300" b="1" dirty="0" err="1"/>
              <a:t>Haar</a:t>
            </a:r>
            <a:r>
              <a:rPr lang="en-US" altLang="zh-SG" sz="1300" b="1" dirty="0"/>
              <a:t>-cascade </a:t>
            </a:r>
            <a:r>
              <a:rPr lang="en-US" altLang="zh-SG" sz="1300" dirty="0"/>
              <a:t>	</a:t>
            </a:r>
          </a:p>
          <a:p>
            <a:r>
              <a:rPr lang="en-US" altLang="zh-SG" sz="1300" b="1" dirty="0">
                <a:latin typeface="Nunito Sans" pitchFamily="2" charset="0"/>
              </a:rPr>
              <a:t>	Advantages: Simple architecture; </a:t>
            </a:r>
          </a:p>
          <a:p>
            <a:r>
              <a:rPr lang="en-US" altLang="zh-SG" sz="1300" b="1" dirty="0">
                <a:latin typeface="Nunito Sans" pitchFamily="2" charset="0"/>
              </a:rPr>
              <a:t>	Disadvantages 1) There will be a lot of predictions of non-human faces as human faces; 2) Not suitable for non-frontal face images; 3) Not anti-occlusion.</a:t>
            </a:r>
            <a:endParaRPr lang="zh-SG" altLang="en-US" sz="1300" b="1" dirty="0">
              <a:latin typeface="Nunito Sans" pitchFamily="2" charset="0"/>
            </a:endParaRPr>
          </a:p>
        </p:txBody>
      </p:sp>
      <p:pic>
        <p:nvPicPr>
          <p:cNvPr id="6" name="图片 5">
            <a:extLst>
              <a:ext uri="{FF2B5EF4-FFF2-40B4-BE49-F238E27FC236}">
                <a16:creationId xmlns:a16="http://schemas.microsoft.com/office/drawing/2014/main" id="{E00499FF-BA71-4589-9BC3-4658DEF9AF42}"/>
              </a:ext>
            </a:extLst>
          </p:cNvPr>
          <p:cNvPicPr>
            <a:picLocks noChangeAspect="1"/>
          </p:cNvPicPr>
          <p:nvPr/>
        </p:nvPicPr>
        <p:blipFill>
          <a:blip r:embed="rId5"/>
          <a:stretch>
            <a:fillRect/>
          </a:stretch>
        </p:blipFill>
        <p:spPr>
          <a:xfrm>
            <a:off x="523328" y="2699103"/>
            <a:ext cx="2711375" cy="2240502"/>
          </a:xfrm>
          <a:prstGeom prst="rect">
            <a:avLst/>
          </a:prstGeom>
        </p:spPr>
      </p:pic>
      <p:pic>
        <p:nvPicPr>
          <p:cNvPr id="7" name="图片 6">
            <a:extLst>
              <a:ext uri="{FF2B5EF4-FFF2-40B4-BE49-F238E27FC236}">
                <a16:creationId xmlns:a16="http://schemas.microsoft.com/office/drawing/2014/main" id="{2DF070FD-988D-46AD-B583-0BF95D867F66}"/>
              </a:ext>
            </a:extLst>
          </p:cNvPr>
          <p:cNvPicPr>
            <a:picLocks noChangeAspect="1"/>
          </p:cNvPicPr>
          <p:nvPr/>
        </p:nvPicPr>
        <p:blipFill>
          <a:blip r:embed="rId6"/>
          <a:stretch>
            <a:fillRect/>
          </a:stretch>
        </p:blipFill>
        <p:spPr>
          <a:xfrm>
            <a:off x="4336630" y="754149"/>
            <a:ext cx="3458395" cy="2173786"/>
          </a:xfrm>
          <a:prstGeom prst="rect">
            <a:avLst/>
          </a:prstGeom>
        </p:spPr>
      </p:pic>
      <p:pic>
        <p:nvPicPr>
          <p:cNvPr id="8" name="已录下的声音">
            <a:hlinkClick r:id="" action="ppaction://media"/>
            <a:extLst>
              <a:ext uri="{FF2B5EF4-FFF2-40B4-BE49-F238E27FC236}">
                <a16:creationId xmlns:a16="http://schemas.microsoft.com/office/drawing/2014/main" id="{D4EA5A3C-CF6C-417E-9915-853558A402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099908" y="4600097"/>
            <a:ext cx="487363" cy="487363"/>
          </a:xfrm>
          <a:prstGeom prst="rect">
            <a:avLst/>
          </a:prstGeom>
        </p:spPr>
      </p:pic>
    </p:spTree>
    <p:extLst>
      <p:ext uri="{BB962C8B-B14F-4D97-AF65-F5344CB8AC3E}">
        <p14:creationId xmlns:p14="http://schemas.microsoft.com/office/powerpoint/2010/main" val="100512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5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DDAF9-1DCD-4C8B-A604-A7CE936640BA}"/>
              </a:ext>
            </a:extLst>
          </p:cNvPr>
          <p:cNvSpPr>
            <a:spLocks noGrp="1"/>
          </p:cNvSpPr>
          <p:nvPr>
            <p:ph type="ctrTitle"/>
          </p:nvPr>
        </p:nvSpPr>
        <p:spPr>
          <a:xfrm>
            <a:off x="610870" y="405336"/>
            <a:ext cx="1910387" cy="946200"/>
          </a:xfrm>
        </p:spPr>
        <p:txBody>
          <a:bodyPr/>
          <a:lstStyle/>
          <a:p>
            <a:r>
              <a:rPr lang="en-US" altLang="zh-SG" dirty="0"/>
              <a:t>Emotion recognition</a:t>
            </a:r>
            <a:endParaRPr lang="zh-SG" altLang="en-US" dirty="0"/>
          </a:p>
        </p:txBody>
      </p:sp>
      <p:sp>
        <p:nvSpPr>
          <p:cNvPr id="3" name="标题 2">
            <a:extLst>
              <a:ext uri="{FF2B5EF4-FFF2-40B4-BE49-F238E27FC236}">
                <a16:creationId xmlns:a16="http://schemas.microsoft.com/office/drawing/2014/main" id="{51D2EDFC-6F30-4E1B-B18F-67B3147D376F}"/>
              </a:ext>
            </a:extLst>
          </p:cNvPr>
          <p:cNvSpPr>
            <a:spLocks noGrp="1"/>
          </p:cNvSpPr>
          <p:nvPr>
            <p:ph type="ctrTitle" idx="2"/>
          </p:nvPr>
        </p:nvSpPr>
        <p:spPr>
          <a:xfrm>
            <a:off x="3113201" y="173537"/>
            <a:ext cx="5419929" cy="970500"/>
          </a:xfrm>
        </p:spPr>
        <p:txBody>
          <a:bodyPr/>
          <a:lstStyle/>
          <a:p>
            <a:r>
              <a:rPr lang="en-US" altLang="zh-SG" dirty="0"/>
              <a:t>Dataset: </a:t>
            </a:r>
            <a:r>
              <a:rPr lang="fr-FR" altLang="zh-SG" dirty="0"/>
              <a:t>FERPlus (Face Expression Recognition Plus dataset)</a:t>
            </a:r>
            <a:br>
              <a:rPr lang="fr-FR" altLang="zh-SG" dirty="0"/>
            </a:br>
            <a:r>
              <a:rPr lang="en-US" altLang="zh-SG" dirty="0"/>
              <a:t>8 emotion types: neutral, happiness, surprise, sadness, anger, disgust, fear, and contempt. </a:t>
            </a:r>
            <a:endParaRPr lang="zh-SG" altLang="en-US" dirty="0"/>
          </a:p>
        </p:txBody>
      </p:sp>
      <p:sp>
        <p:nvSpPr>
          <p:cNvPr id="4" name="副标题 3">
            <a:extLst>
              <a:ext uri="{FF2B5EF4-FFF2-40B4-BE49-F238E27FC236}">
                <a16:creationId xmlns:a16="http://schemas.microsoft.com/office/drawing/2014/main" id="{5FD5C7E3-03E0-45AA-A46F-128EB89E7B36}"/>
              </a:ext>
            </a:extLst>
          </p:cNvPr>
          <p:cNvSpPr>
            <a:spLocks noGrp="1"/>
          </p:cNvSpPr>
          <p:nvPr>
            <p:ph type="subTitle" idx="1"/>
          </p:nvPr>
        </p:nvSpPr>
        <p:spPr>
          <a:xfrm>
            <a:off x="5677159" y="1900934"/>
            <a:ext cx="2505000" cy="970500"/>
          </a:xfrm>
        </p:spPr>
        <p:txBody>
          <a:bodyPr/>
          <a:lstStyle/>
          <a:p>
            <a:endParaRPr lang="zh-SG" altLang="en-US" dirty="0"/>
          </a:p>
        </p:txBody>
      </p:sp>
      <p:pic>
        <p:nvPicPr>
          <p:cNvPr id="6" name="图片 5">
            <a:extLst>
              <a:ext uri="{FF2B5EF4-FFF2-40B4-BE49-F238E27FC236}">
                <a16:creationId xmlns:a16="http://schemas.microsoft.com/office/drawing/2014/main" id="{856CB283-C74F-4B7F-ACA4-6A26D531EC35}"/>
              </a:ext>
            </a:extLst>
          </p:cNvPr>
          <p:cNvPicPr>
            <a:picLocks noChangeAspect="1"/>
          </p:cNvPicPr>
          <p:nvPr/>
        </p:nvPicPr>
        <p:blipFill>
          <a:blip r:embed="rId5"/>
          <a:stretch>
            <a:fillRect/>
          </a:stretch>
        </p:blipFill>
        <p:spPr>
          <a:xfrm>
            <a:off x="2814221" y="1357639"/>
            <a:ext cx="6329779" cy="2805366"/>
          </a:xfrm>
          <a:prstGeom prst="rect">
            <a:avLst/>
          </a:prstGeom>
        </p:spPr>
      </p:pic>
      <p:pic>
        <p:nvPicPr>
          <p:cNvPr id="7" name="已录下的声音">
            <a:hlinkClick r:id="" action="ppaction://media"/>
            <a:extLst>
              <a:ext uri="{FF2B5EF4-FFF2-40B4-BE49-F238E27FC236}">
                <a16:creationId xmlns:a16="http://schemas.microsoft.com/office/drawing/2014/main" id="{BDECF1C4-CB53-4707-86EB-78C9B0AF05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06945" y="4369139"/>
            <a:ext cx="487363" cy="487363"/>
          </a:xfrm>
          <a:prstGeom prst="rect">
            <a:avLst/>
          </a:prstGeom>
        </p:spPr>
      </p:pic>
    </p:spTree>
    <p:extLst>
      <p:ext uri="{BB962C8B-B14F-4D97-AF65-F5344CB8AC3E}">
        <p14:creationId xmlns:p14="http://schemas.microsoft.com/office/powerpoint/2010/main" val="254671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1B06D-D1F7-44D0-AD0F-5BD2C964D4E3}"/>
              </a:ext>
            </a:extLst>
          </p:cNvPr>
          <p:cNvSpPr>
            <a:spLocks noGrp="1"/>
          </p:cNvSpPr>
          <p:nvPr>
            <p:ph type="ctrTitle"/>
          </p:nvPr>
        </p:nvSpPr>
        <p:spPr>
          <a:xfrm>
            <a:off x="142043" y="405336"/>
            <a:ext cx="2423604" cy="946200"/>
          </a:xfrm>
        </p:spPr>
        <p:txBody>
          <a:bodyPr/>
          <a:lstStyle/>
          <a:p>
            <a:r>
              <a:rPr lang="en-US" altLang="zh-SG" dirty="0"/>
              <a:t>Emotion recognition:</a:t>
            </a:r>
            <a:br>
              <a:rPr lang="en-US" altLang="zh-SG" dirty="0"/>
            </a:br>
            <a:r>
              <a:rPr lang="en-US" altLang="zh-SG" dirty="0"/>
              <a:t>Label emotions and show the highest probability</a:t>
            </a:r>
            <a:br>
              <a:rPr lang="zh-SG" altLang="en-US" dirty="0"/>
            </a:br>
            <a:endParaRPr lang="zh-SG" altLang="en-US" dirty="0"/>
          </a:p>
        </p:txBody>
      </p:sp>
      <p:pic>
        <p:nvPicPr>
          <p:cNvPr id="5" name="图片 4">
            <a:extLst>
              <a:ext uri="{FF2B5EF4-FFF2-40B4-BE49-F238E27FC236}">
                <a16:creationId xmlns:a16="http://schemas.microsoft.com/office/drawing/2014/main" id="{74455B9B-36B3-4AFC-9EBE-328845E5B584}"/>
              </a:ext>
            </a:extLst>
          </p:cNvPr>
          <p:cNvPicPr>
            <a:picLocks noChangeAspect="1"/>
          </p:cNvPicPr>
          <p:nvPr/>
        </p:nvPicPr>
        <p:blipFill>
          <a:blip r:embed="rId5"/>
          <a:stretch>
            <a:fillRect/>
          </a:stretch>
        </p:blipFill>
        <p:spPr>
          <a:xfrm>
            <a:off x="2764485" y="2707689"/>
            <a:ext cx="5953387" cy="2000311"/>
          </a:xfrm>
          <a:prstGeom prst="rect">
            <a:avLst/>
          </a:prstGeom>
        </p:spPr>
      </p:pic>
      <p:pic>
        <p:nvPicPr>
          <p:cNvPr id="6" name="图片 5">
            <a:extLst>
              <a:ext uri="{FF2B5EF4-FFF2-40B4-BE49-F238E27FC236}">
                <a16:creationId xmlns:a16="http://schemas.microsoft.com/office/drawing/2014/main" id="{91F9377E-1D99-4489-938A-026538ECDD78}"/>
              </a:ext>
            </a:extLst>
          </p:cNvPr>
          <p:cNvPicPr>
            <a:picLocks noChangeAspect="1"/>
          </p:cNvPicPr>
          <p:nvPr/>
        </p:nvPicPr>
        <p:blipFill>
          <a:blip r:embed="rId6"/>
          <a:stretch>
            <a:fillRect/>
          </a:stretch>
        </p:blipFill>
        <p:spPr>
          <a:xfrm>
            <a:off x="3542190" y="124891"/>
            <a:ext cx="3658031" cy="2299268"/>
          </a:xfrm>
          <a:prstGeom prst="rect">
            <a:avLst/>
          </a:prstGeom>
        </p:spPr>
      </p:pic>
      <p:pic>
        <p:nvPicPr>
          <p:cNvPr id="7" name="已录下的声音">
            <a:hlinkClick r:id="" action="ppaction://media"/>
            <a:extLst>
              <a:ext uri="{FF2B5EF4-FFF2-40B4-BE49-F238E27FC236}">
                <a16:creationId xmlns:a16="http://schemas.microsoft.com/office/drawing/2014/main" id="{7295E9B5-9098-47D9-A939-633C3A6AB5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1524" y="4464318"/>
            <a:ext cx="487363" cy="487363"/>
          </a:xfrm>
          <a:prstGeom prst="rect">
            <a:avLst/>
          </a:prstGeom>
        </p:spPr>
      </p:pic>
    </p:spTree>
    <p:extLst>
      <p:ext uri="{BB962C8B-B14F-4D97-AF65-F5344CB8AC3E}">
        <p14:creationId xmlns:p14="http://schemas.microsoft.com/office/powerpoint/2010/main" val="62306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C2068-70C5-4777-A91A-6C599DD193E1}"/>
              </a:ext>
            </a:extLst>
          </p:cNvPr>
          <p:cNvSpPr>
            <a:spLocks noGrp="1"/>
          </p:cNvSpPr>
          <p:nvPr>
            <p:ph type="ctrTitle"/>
          </p:nvPr>
        </p:nvSpPr>
        <p:spPr>
          <a:xfrm>
            <a:off x="610870" y="405336"/>
            <a:ext cx="1972531" cy="946200"/>
          </a:xfrm>
        </p:spPr>
        <p:txBody>
          <a:bodyPr/>
          <a:lstStyle/>
          <a:p>
            <a:r>
              <a:rPr lang="en-US" altLang="zh-SG" dirty="0"/>
              <a:t>HMM reason stress</a:t>
            </a:r>
            <a:endParaRPr lang="zh-SG" altLang="en-US" dirty="0"/>
          </a:p>
        </p:txBody>
      </p:sp>
      <p:sp>
        <p:nvSpPr>
          <p:cNvPr id="3" name="标题 2">
            <a:extLst>
              <a:ext uri="{FF2B5EF4-FFF2-40B4-BE49-F238E27FC236}">
                <a16:creationId xmlns:a16="http://schemas.microsoft.com/office/drawing/2014/main" id="{374FCB66-81F8-4FC8-9CDD-EE34E5600D0F}"/>
              </a:ext>
            </a:extLst>
          </p:cNvPr>
          <p:cNvSpPr>
            <a:spLocks noGrp="1"/>
          </p:cNvSpPr>
          <p:nvPr>
            <p:ph type="ctrTitle" idx="2"/>
          </p:nvPr>
        </p:nvSpPr>
        <p:spPr/>
        <p:txBody>
          <a:bodyPr/>
          <a:lstStyle/>
          <a:p>
            <a:endParaRPr lang="zh-SG" altLang="en-US"/>
          </a:p>
        </p:txBody>
      </p:sp>
      <p:sp>
        <p:nvSpPr>
          <p:cNvPr id="4" name="副标题 3">
            <a:extLst>
              <a:ext uri="{FF2B5EF4-FFF2-40B4-BE49-F238E27FC236}">
                <a16:creationId xmlns:a16="http://schemas.microsoft.com/office/drawing/2014/main" id="{652FF0B7-12E8-454E-945C-3DB33D68B226}"/>
              </a:ext>
            </a:extLst>
          </p:cNvPr>
          <p:cNvSpPr>
            <a:spLocks noGrp="1"/>
          </p:cNvSpPr>
          <p:nvPr>
            <p:ph type="subTitle" idx="1"/>
          </p:nvPr>
        </p:nvSpPr>
        <p:spPr/>
        <p:txBody>
          <a:bodyPr/>
          <a:lstStyle/>
          <a:p>
            <a:endParaRPr lang="zh-SG" altLang="en-US"/>
          </a:p>
        </p:txBody>
      </p:sp>
      <p:pic>
        <p:nvPicPr>
          <p:cNvPr id="6" name="图片 5">
            <a:extLst>
              <a:ext uri="{FF2B5EF4-FFF2-40B4-BE49-F238E27FC236}">
                <a16:creationId xmlns:a16="http://schemas.microsoft.com/office/drawing/2014/main" id="{1DD04FB7-F640-4A74-9349-97710703EBB2}"/>
              </a:ext>
            </a:extLst>
          </p:cNvPr>
          <p:cNvPicPr>
            <a:picLocks noChangeAspect="1"/>
          </p:cNvPicPr>
          <p:nvPr/>
        </p:nvPicPr>
        <p:blipFill>
          <a:blip r:embed="rId5"/>
          <a:stretch>
            <a:fillRect/>
          </a:stretch>
        </p:blipFill>
        <p:spPr>
          <a:xfrm>
            <a:off x="4128254" y="1521133"/>
            <a:ext cx="4829175" cy="3486150"/>
          </a:xfrm>
          <a:prstGeom prst="rect">
            <a:avLst/>
          </a:prstGeom>
        </p:spPr>
      </p:pic>
      <p:sp>
        <p:nvSpPr>
          <p:cNvPr id="7" name="文本框 6">
            <a:extLst>
              <a:ext uri="{FF2B5EF4-FFF2-40B4-BE49-F238E27FC236}">
                <a16:creationId xmlns:a16="http://schemas.microsoft.com/office/drawing/2014/main" id="{B73C1FAE-B7E0-4D9A-837C-489F92025532}"/>
              </a:ext>
            </a:extLst>
          </p:cNvPr>
          <p:cNvSpPr txBox="1"/>
          <p:nvPr/>
        </p:nvSpPr>
        <p:spPr>
          <a:xfrm>
            <a:off x="3409024" y="585926"/>
            <a:ext cx="4651899" cy="584775"/>
          </a:xfrm>
          <a:prstGeom prst="rect">
            <a:avLst/>
          </a:prstGeom>
          <a:noFill/>
        </p:spPr>
        <p:txBody>
          <a:bodyPr wrap="square" rtlCol="0">
            <a:spAutoFit/>
          </a:bodyPr>
          <a:lstStyle/>
          <a:p>
            <a:r>
              <a:rPr lang="en-US" altLang="zh-SG" dirty="0"/>
              <a:t>stress level = {0: "HS", 1: "LS", 2: "N", 3: "LH", 4: "HH"}</a:t>
            </a:r>
          </a:p>
          <a:p>
            <a:r>
              <a:rPr lang="en-US" altLang="zh-SG" sz="900" dirty="0"/>
              <a:t>HS: HIGH STRESS   LS:LOW STRESS    N:NEUTRAL    LH:HAPPY    </a:t>
            </a:r>
          </a:p>
          <a:p>
            <a:r>
              <a:rPr lang="en-US" altLang="zh-SG" sz="900" dirty="0"/>
              <a:t>HH:VERY HAPPY</a:t>
            </a:r>
            <a:endParaRPr lang="zh-SG" altLang="en-US" sz="900" dirty="0"/>
          </a:p>
        </p:txBody>
      </p:sp>
      <p:pic>
        <p:nvPicPr>
          <p:cNvPr id="9" name="已录下的声音">
            <a:hlinkClick r:id="" action="ppaction://media"/>
            <a:extLst>
              <a:ext uri="{FF2B5EF4-FFF2-40B4-BE49-F238E27FC236}">
                <a16:creationId xmlns:a16="http://schemas.microsoft.com/office/drawing/2014/main" id="{3A2B98EE-96BB-4510-AA5E-5362B0A92B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6760" y="4250801"/>
            <a:ext cx="487363" cy="487363"/>
          </a:xfrm>
          <a:prstGeom prst="rect">
            <a:avLst/>
          </a:prstGeom>
        </p:spPr>
      </p:pic>
    </p:spTree>
    <p:extLst>
      <p:ext uri="{BB962C8B-B14F-4D97-AF65-F5344CB8AC3E}">
        <p14:creationId xmlns:p14="http://schemas.microsoft.com/office/powerpoint/2010/main" val="29836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0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73"/>
        <p:cNvGrpSpPr/>
        <p:nvPr/>
      </p:nvGrpSpPr>
      <p:grpSpPr>
        <a:xfrm>
          <a:off x="0" y="0"/>
          <a:ext cx="0" cy="0"/>
          <a:chOff x="0" y="0"/>
          <a:chExt cx="0" cy="0"/>
        </a:xfrm>
      </p:grpSpPr>
      <p:sp>
        <p:nvSpPr>
          <p:cNvPr id="274" name="Google Shape;274;p31"/>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IMPLEMENTATION</a:t>
            </a:r>
            <a:endParaRPr/>
          </a:p>
          <a:p>
            <a:pPr marL="0" lvl="0" indent="0" algn="l" rtl="0">
              <a:spcBef>
                <a:spcPts val="0"/>
              </a:spcBef>
              <a:spcAft>
                <a:spcPts val="0"/>
              </a:spcAft>
              <a:buNone/>
            </a:pPr>
            <a:r>
              <a:rPr lang="en"/>
              <a:t>DETAILS</a:t>
            </a:r>
            <a:endParaRPr/>
          </a:p>
        </p:txBody>
      </p:sp>
      <p:sp>
        <p:nvSpPr>
          <p:cNvPr id="275" name="Google Shape;275;p31"/>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pic>
        <p:nvPicPr>
          <p:cNvPr id="5" name="已录下的声音">
            <a:hlinkClick r:id="" action="ppaction://media"/>
            <a:extLst>
              <a:ext uri="{FF2B5EF4-FFF2-40B4-BE49-F238E27FC236}">
                <a16:creationId xmlns:a16="http://schemas.microsoft.com/office/drawing/2014/main" id="{7F319313-272B-4AD7-B470-1A8198C700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2394" y="4620944"/>
            <a:ext cx="304800" cy="304800"/>
          </a:xfrm>
          <a:prstGeom prst="rect">
            <a:avLst/>
          </a:prstGeom>
        </p:spPr>
      </p:pic>
    </p:spTree>
    <p:extLst>
      <p:ext uri="{BB962C8B-B14F-4D97-AF65-F5344CB8AC3E}">
        <p14:creationId xmlns:p14="http://schemas.microsoft.com/office/powerpoint/2010/main" val="161783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2"/>
          <p:cNvSpPr/>
          <p:nvPr/>
        </p:nvSpPr>
        <p:spPr>
          <a:xfrm>
            <a:off x="-1061576" y="1080595"/>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1457049" y="1536841"/>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 name="Google Shape;282;p32"/>
          <p:cNvSpPr/>
          <p:nvPr/>
        </p:nvSpPr>
        <p:spPr>
          <a:xfrm>
            <a:off x="3994651" y="911554"/>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3994620" y="2859741"/>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32"/>
          <p:cNvSpPr txBox="1">
            <a:spLocks noGrp="1"/>
          </p:cNvSpPr>
          <p:nvPr>
            <p:ph type="ctrTitle"/>
          </p:nvPr>
        </p:nvSpPr>
        <p:spPr>
          <a:xfrm>
            <a:off x="361596" y="341961"/>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a:t>
            </a:r>
            <a:endParaRPr/>
          </a:p>
        </p:txBody>
      </p:sp>
      <p:sp>
        <p:nvSpPr>
          <p:cNvPr id="285" name="Google Shape;285;p32"/>
          <p:cNvSpPr txBox="1">
            <a:spLocks noGrp="1"/>
          </p:cNvSpPr>
          <p:nvPr>
            <p:ph type="ctrTitle" idx="4294967295"/>
          </p:nvPr>
        </p:nvSpPr>
        <p:spPr>
          <a:xfrm flipH="1">
            <a:off x="2098908" y="2908639"/>
            <a:ext cx="14853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lt1"/>
                </a:solidFill>
              </a:rPr>
              <a:t>Dataset</a:t>
            </a:r>
            <a:endParaRPr sz="1300">
              <a:solidFill>
                <a:schemeClr val="lt1"/>
              </a:solidFill>
            </a:endParaRPr>
          </a:p>
        </p:txBody>
      </p:sp>
      <p:sp>
        <p:nvSpPr>
          <p:cNvPr id="286" name="Google Shape;286;p32"/>
          <p:cNvSpPr txBox="1">
            <a:spLocks noGrp="1"/>
          </p:cNvSpPr>
          <p:nvPr>
            <p:ph type="ctrTitle" idx="4294967295"/>
          </p:nvPr>
        </p:nvSpPr>
        <p:spPr>
          <a:xfrm flipH="1">
            <a:off x="4316001" y="3444906"/>
            <a:ext cx="1319400" cy="5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Expression Detection</a:t>
            </a:r>
            <a:endParaRPr sz="1100"/>
          </a:p>
        </p:txBody>
      </p:sp>
      <p:sp>
        <p:nvSpPr>
          <p:cNvPr id="287" name="Google Shape;287;p32"/>
          <p:cNvSpPr txBox="1">
            <a:spLocks noGrp="1"/>
          </p:cNvSpPr>
          <p:nvPr>
            <p:ph type="ctrTitle" idx="4294967295"/>
          </p:nvPr>
        </p:nvSpPr>
        <p:spPr>
          <a:xfrm flipH="1">
            <a:off x="4379900" y="1515903"/>
            <a:ext cx="11916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Face Detection</a:t>
            </a:r>
            <a:endParaRPr sz="1100"/>
          </a:p>
        </p:txBody>
      </p:sp>
      <p:sp>
        <p:nvSpPr>
          <p:cNvPr id="288" name="Google Shape;288;p32"/>
          <p:cNvSpPr/>
          <p:nvPr/>
        </p:nvSpPr>
        <p:spPr>
          <a:xfrm>
            <a:off x="5725351" y="1891017"/>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p:cNvSpPr txBox="1">
            <a:spLocks noGrp="1"/>
          </p:cNvSpPr>
          <p:nvPr>
            <p:ph type="ctrTitle" idx="4294967295"/>
          </p:nvPr>
        </p:nvSpPr>
        <p:spPr>
          <a:xfrm flipH="1">
            <a:off x="6032413" y="2503150"/>
            <a:ext cx="13194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Stress Level Detection</a:t>
            </a:r>
            <a:endParaRPr sz="1100"/>
          </a:p>
        </p:txBody>
      </p:sp>
      <p:sp>
        <p:nvSpPr>
          <p:cNvPr id="290" name="Google Shape;290;p32"/>
          <p:cNvSpPr/>
          <p:nvPr/>
        </p:nvSpPr>
        <p:spPr>
          <a:xfrm>
            <a:off x="2528472" y="2149059"/>
            <a:ext cx="626156" cy="578736"/>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32"/>
          <p:cNvPicPr preferRelativeResize="0"/>
          <p:nvPr/>
        </p:nvPicPr>
        <p:blipFill>
          <a:blip r:embed="rId5">
            <a:alphaModFix/>
          </a:blip>
          <a:stretch>
            <a:fillRect/>
          </a:stretch>
        </p:blipFill>
        <p:spPr>
          <a:xfrm>
            <a:off x="6472625" y="2064213"/>
            <a:ext cx="438925" cy="438925"/>
          </a:xfrm>
          <a:prstGeom prst="rect">
            <a:avLst/>
          </a:prstGeom>
          <a:noFill/>
          <a:ln>
            <a:noFill/>
          </a:ln>
        </p:spPr>
      </p:pic>
      <p:pic>
        <p:nvPicPr>
          <p:cNvPr id="292" name="Google Shape;292;p32"/>
          <p:cNvPicPr preferRelativeResize="0"/>
          <p:nvPr/>
        </p:nvPicPr>
        <p:blipFill>
          <a:blip r:embed="rId6">
            <a:alphaModFix/>
          </a:blip>
          <a:stretch>
            <a:fillRect/>
          </a:stretch>
        </p:blipFill>
        <p:spPr>
          <a:xfrm>
            <a:off x="4708913" y="2969650"/>
            <a:ext cx="504900" cy="504900"/>
          </a:xfrm>
          <a:prstGeom prst="rect">
            <a:avLst/>
          </a:prstGeom>
          <a:noFill/>
          <a:ln>
            <a:noFill/>
          </a:ln>
        </p:spPr>
      </p:pic>
      <p:pic>
        <p:nvPicPr>
          <p:cNvPr id="293" name="Google Shape;293;p32"/>
          <p:cNvPicPr preferRelativeResize="0"/>
          <p:nvPr/>
        </p:nvPicPr>
        <p:blipFill>
          <a:blip r:embed="rId7">
            <a:alphaModFix/>
          </a:blip>
          <a:stretch>
            <a:fillRect/>
          </a:stretch>
        </p:blipFill>
        <p:spPr>
          <a:xfrm>
            <a:off x="4708925" y="1080600"/>
            <a:ext cx="504900" cy="504900"/>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73E2DBD9-3F7A-4CE6-8821-EA46083D144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09196" y="4705350"/>
            <a:ext cx="304800" cy="304800"/>
          </a:xfrm>
          <a:prstGeom prst="rect">
            <a:avLst/>
          </a:prstGeom>
        </p:spPr>
      </p:pic>
    </p:spTree>
    <p:extLst>
      <p:ext uri="{BB962C8B-B14F-4D97-AF65-F5344CB8AC3E}">
        <p14:creationId xmlns:p14="http://schemas.microsoft.com/office/powerpoint/2010/main" val="93753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p:nvPr/>
        </p:nvSpPr>
        <p:spPr>
          <a:xfrm>
            <a:off x="-236550"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4492100" y="3376598"/>
            <a:ext cx="1418298" cy="1228391"/>
          </a:xfrm>
          <a:custGeom>
            <a:avLst/>
            <a:gdLst/>
            <a:ahLst/>
            <a:cxnLst/>
            <a:rect l="l" t="t" r="r" b="b"/>
            <a:pathLst>
              <a:path w="130779" h="113268" extrusionOk="0">
                <a:moveTo>
                  <a:pt x="97822" y="469"/>
                </a:moveTo>
                <a:lnTo>
                  <a:pt x="130241" y="56641"/>
                </a:lnTo>
                <a:lnTo>
                  <a:pt x="97822" y="112813"/>
                </a:lnTo>
                <a:lnTo>
                  <a:pt x="32957" y="112813"/>
                </a:lnTo>
                <a:lnTo>
                  <a:pt x="524" y="56641"/>
                </a:lnTo>
                <a:lnTo>
                  <a:pt x="32957" y="469"/>
                </a:lnTo>
                <a:close/>
                <a:moveTo>
                  <a:pt x="32695" y="1"/>
                </a:moveTo>
                <a:lnTo>
                  <a:pt x="55" y="56517"/>
                </a:lnTo>
                <a:lnTo>
                  <a:pt x="0" y="56641"/>
                </a:lnTo>
                <a:lnTo>
                  <a:pt x="32626" y="113157"/>
                </a:lnTo>
                <a:lnTo>
                  <a:pt x="32695" y="113267"/>
                </a:lnTo>
                <a:lnTo>
                  <a:pt x="98084" y="113267"/>
                </a:lnTo>
                <a:lnTo>
                  <a:pt x="130710" y="56751"/>
                </a:lnTo>
                <a:lnTo>
                  <a:pt x="130778" y="56641"/>
                </a:lnTo>
                <a:lnTo>
                  <a:pt x="98153" y="125"/>
                </a:lnTo>
                <a:lnTo>
                  <a:pt x="98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4486275" y="3371674"/>
            <a:ext cx="1242880" cy="1238391"/>
          </a:xfrm>
          <a:custGeom>
            <a:avLst/>
            <a:gdLst/>
            <a:ahLst/>
            <a:cxnLst/>
            <a:rect l="l" t="t" r="r" b="b"/>
            <a:pathLst>
              <a:path w="114604" h="114190" extrusionOk="0">
                <a:moveTo>
                  <a:pt x="32956" y="0"/>
                </a:moveTo>
                <a:lnTo>
                  <a:pt x="0" y="57095"/>
                </a:lnTo>
                <a:lnTo>
                  <a:pt x="32763" y="113845"/>
                </a:lnTo>
                <a:lnTo>
                  <a:pt x="32956" y="114190"/>
                </a:lnTo>
                <a:lnTo>
                  <a:pt x="98883" y="114190"/>
                </a:lnTo>
                <a:lnTo>
                  <a:pt x="114603" y="86965"/>
                </a:lnTo>
                <a:lnTo>
                  <a:pt x="113404" y="86276"/>
                </a:lnTo>
                <a:lnTo>
                  <a:pt x="98084" y="112798"/>
                </a:lnTo>
                <a:lnTo>
                  <a:pt x="33755" y="112798"/>
                </a:lnTo>
                <a:lnTo>
                  <a:pt x="1598" y="57095"/>
                </a:lnTo>
                <a:lnTo>
                  <a:pt x="33755" y="1378"/>
                </a:lnTo>
                <a:lnTo>
                  <a:pt x="65926" y="1378"/>
                </a:lnTo>
                <a:lnTo>
                  <a:pt x="65926" y="0"/>
                </a:lnTo>
                <a:close/>
              </a:path>
            </a:pathLst>
          </a:custGeom>
          <a:solidFill>
            <a:srgbClr val="097A80"/>
          </a:solidFill>
          <a:ln w="9525" cap="flat" cmpd="sng">
            <a:solidFill>
              <a:srgbClr val="097A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6438100" y="3376598"/>
            <a:ext cx="1418450" cy="1228391"/>
          </a:xfrm>
          <a:custGeom>
            <a:avLst/>
            <a:gdLst/>
            <a:ahLst/>
            <a:cxnLst/>
            <a:rect l="l" t="t" r="r" b="b"/>
            <a:pathLst>
              <a:path w="130793" h="113268" extrusionOk="0">
                <a:moveTo>
                  <a:pt x="97822" y="469"/>
                </a:moveTo>
                <a:lnTo>
                  <a:pt x="130255" y="56641"/>
                </a:lnTo>
                <a:lnTo>
                  <a:pt x="97822" y="112813"/>
                </a:lnTo>
                <a:lnTo>
                  <a:pt x="32970" y="112813"/>
                </a:lnTo>
                <a:lnTo>
                  <a:pt x="538" y="56641"/>
                </a:lnTo>
                <a:lnTo>
                  <a:pt x="32970" y="469"/>
                </a:lnTo>
                <a:close/>
                <a:moveTo>
                  <a:pt x="32695" y="1"/>
                </a:moveTo>
                <a:lnTo>
                  <a:pt x="69" y="56517"/>
                </a:lnTo>
                <a:lnTo>
                  <a:pt x="0" y="56641"/>
                </a:lnTo>
                <a:lnTo>
                  <a:pt x="32640" y="113157"/>
                </a:lnTo>
                <a:lnTo>
                  <a:pt x="32695" y="113267"/>
                </a:lnTo>
                <a:lnTo>
                  <a:pt x="98098" y="113267"/>
                </a:lnTo>
                <a:lnTo>
                  <a:pt x="130723" y="56751"/>
                </a:lnTo>
                <a:lnTo>
                  <a:pt x="130792" y="56641"/>
                </a:lnTo>
                <a:lnTo>
                  <a:pt x="98166" y="125"/>
                </a:lnTo>
                <a:lnTo>
                  <a:pt x="98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6432417" y="3371674"/>
            <a:ext cx="714989" cy="962418"/>
          </a:xfrm>
          <a:custGeom>
            <a:avLst/>
            <a:gdLst/>
            <a:ahLst/>
            <a:cxnLst/>
            <a:rect l="l" t="t" r="r" b="b"/>
            <a:pathLst>
              <a:path w="65928" h="88743" extrusionOk="0">
                <a:moveTo>
                  <a:pt x="32957" y="0"/>
                </a:moveTo>
                <a:lnTo>
                  <a:pt x="1" y="57095"/>
                </a:lnTo>
                <a:lnTo>
                  <a:pt x="18270" y="88742"/>
                </a:lnTo>
                <a:lnTo>
                  <a:pt x="19469" y="88053"/>
                </a:lnTo>
                <a:lnTo>
                  <a:pt x="1599" y="57095"/>
                </a:lnTo>
                <a:lnTo>
                  <a:pt x="33756" y="1378"/>
                </a:lnTo>
                <a:lnTo>
                  <a:pt x="65927" y="1378"/>
                </a:lnTo>
                <a:lnTo>
                  <a:pt x="65927" y="0"/>
                </a:lnTo>
                <a:close/>
              </a:path>
            </a:pathLst>
          </a:custGeom>
          <a:solidFill>
            <a:srgbClr val="097A80"/>
          </a:solidFill>
          <a:ln w="9525" cap="flat" cmpd="sng">
            <a:solidFill>
              <a:srgbClr val="097A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txBox="1"/>
          <p:nvPr/>
        </p:nvSpPr>
        <p:spPr>
          <a:xfrm>
            <a:off x="6489277" y="3967567"/>
            <a:ext cx="1316100" cy="31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Nunito Sans"/>
                <a:ea typeface="Nunito Sans"/>
                <a:cs typeface="Nunito Sans"/>
                <a:sym typeface="Nunito Sans"/>
              </a:rPr>
              <a:t>FER2013</a:t>
            </a:r>
            <a:endParaRPr sz="900" b="1">
              <a:solidFill>
                <a:schemeClr val="dk1"/>
              </a:solidFill>
              <a:latin typeface="Nunito Sans"/>
              <a:ea typeface="Nunito Sans"/>
              <a:cs typeface="Nunito Sans"/>
              <a:sym typeface="Nunito Sans"/>
            </a:endParaRPr>
          </a:p>
        </p:txBody>
      </p:sp>
      <p:sp>
        <p:nvSpPr>
          <p:cNvPr id="304" name="Google Shape;304;p33"/>
          <p:cNvSpPr txBox="1"/>
          <p:nvPr/>
        </p:nvSpPr>
        <p:spPr>
          <a:xfrm>
            <a:off x="4543197" y="3967567"/>
            <a:ext cx="1316100" cy="31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Nunito Sans"/>
                <a:ea typeface="Nunito Sans"/>
                <a:cs typeface="Nunito Sans"/>
                <a:sym typeface="Nunito Sans"/>
              </a:rPr>
              <a:t>FER+</a:t>
            </a:r>
            <a:endParaRPr sz="900" b="1">
              <a:solidFill>
                <a:schemeClr val="dk1"/>
              </a:solidFill>
              <a:latin typeface="Nunito Sans"/>
              <a:ea typeface="Nunito Sans"/>
              <a:cs typeface="Nunito Sans"/>
              <a:sym typeface="Nunito Sans"/>
            </a:endParaRPr>
          </a:p>
        </p:txBody>
      </p:sp>
      <p:sp>
        <p:nvSpPr>
          <p:cNvPr id="305" name="Google Shape;305;p33"/>
          <p:cNvSpPr txBox="1"/>
          <p:nvPr/>
        </p:nvSpPr>
        <p:spPr>
          <a:xfrm>
            <a:off x="4543202" y="3621980"/>
            <a:ext cx="13161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Nunito Sans ExtraBold"/>
                <a:ea typeface="Nunito Sans ExtraBold"/>
                <a:cs typeface="Nunito Sans ExtraBold"/>
                <a:sym typeface="Nunito Sans ExtraBold"/>
              </a:rPr>
              <a:t>80%</a:t>
            </a:r>
            <a:endParaRPr>
              <a:solidFill>
                <a:schemeClr val="dk1"/>
              </a:solidFill>
              <a:latin typeface="Nunito Sans ExtraBold"/>
              <a:ea typeface="Nunito Sans ExtraBold"/>
              <a:cs typeface="Nunito Sans ExtraBold"/>
              <a:sym typeface="Nunito Sans ExtraBold"/>
            </a:endParaRPr>
          </a:p>
        </p:txBody>
      </p:sp>
      <p:sp>
        <p:nvSpPr>
          <p:cNvPr id="306" name="Google Shape;306;p33"/>
          <p:cNvSpPr txBox="1"/>
          <p:nvPr/>
        </p:nvSpPr>
        <p:spPr>
          <a:xfrm>
            <a:off x="6564010" y="3621967"/>
            <a:ext cx="13161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Nunito Sans ExtraBold"/>
                <a:ea typeface="Nunito Sans ExtraBold"/>
                <a:cs typeface="Nunito Sans ExtraBold"/>
                <a:sym typeface="Nunito Sans ExtraBold"/>
              </a:rPr>
              <a:t>60%</a:t>
            </a:r>
            <a:endParaRPr>
              <a:solidFill>
                <a:schemeClr val="dk1"/>
              </a:solidFill>
              <a:latin typeface="Nunito Sans ExtraBold"/>
              <a:ea typeface="Nunito Sans ExtraBold"/>
              <a:cs typeface="Nunito Sans ExtraBold"/>
              <a:sym typeface="Nunito Sans ExtraBold"/>
            </a:endParaRPr>
          </a:p>
        </p:txBody>
      </p:sp>
      <p:cxnSp>
        <p:nvCxnSpPr>
          <p:cNvPr id="307" name="Google Shape;307;p33"/>
          <p:cNvCxnSpPr/>
          <p:nvPr/>
        </p:nvCxnSpPr>
        <p:spPr>
          <a:xfrm>
            <a:off x="3838500" y="1667351"/>
            <a:ext cx="0" cy="2600400"/>
          </a:xfrm>
          <a:prstGeom prst="straightConnector1">
            <a:avLst/>
          </a:prstGeom>
          <a:noFill/>
          <a:ln w="19050" cap="flat" cmpd="sng">
            <a:solidFill>
              <a:srgbClr val="D9D9D9"/>
            </a:solidFill>
            <a:prstDash val="solid"/>
            <a:round/>
            <a:headEnd type="none" w="med" len="med"/>
            <a:tailEnd type="none" w="med" len="med"/>
          </a:ln>
        </p:spPr>
      </p:cxnSp>
      <p:sp>
        <p:nvSpPr>
          <p:cNvPr id="308" name="Google Shape;308;p33"/>
          <p:cNvSpPr txBox="1">
            <a:spLocks noGrp="1"/>
          </p:cNvSpPr>
          <p:nvPr>
            <p:ph type="ctrTitle" idx="2"/>
          </p:nvPr>
        </p:nvSpPr>
        <p:spPr>
          <a:xfrm flipH="1">
            <a:off x="720100" y="1114700"/>
            <a:ext cx="2572800" cy="3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a:t>FER2013</a:t>
            </a:r>
            <a:endParaRPr/>
          </a:p>
        </p:txBody>
      </p:sp>
      <p:sp>
        <p:nvSpPr>
          <p:cNvPr id="309" name="Google Shape;309;p33"/>
          <p:cNvSpPr txBox="1">
            <a:spLocks noGrp="1"/>
          </p:cNvSpPr>
          <p:nvPr>
            <p:ph type="subTitle" idx="1"/>
          </p:nvPr>
        </p:nvSpPr>
        <p:spPr>
          <a:xfrm flipH="1">
            <a:off x="658388" y="1449200"/>
            <a:ext cx="2862300" cy="2238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50" dirty="0">
                <a:latin typeface="Arial"/>
                <a:ea typeface="Arial"/>
                <a:cs typeface="Arial"/>
                <a:sym typeface="Arial"/>
              </a:rPr>
              <a:t>The data consists of 48x48 pixel grayscale images of faces. The faces have been automatically registered so that the face is more or less centered and occupies about the same amount of space in each image. The task is to categorize each face based on the emotion shown in the facial expression in to one of seven categories.</a:t>
            </a:r>
            <a:endParaRPr sz="1050" dirty="0">
              <a:latin typeface="Arial"/>
              <a:ea typeface="Arial"/>
              <a:cs typeface="Arial"/>
              <a:sym typeface="Arial"/>
            </a:endParaRPr>
          </a:p>
          <a:p>
            <a:pPr marL="0" lvl="0" indent="0" algn="l" rtl="0">
              <a:spcBef>
                <a:spcPts val="0"/>
              </a:spcBef>
              <a:spcAft>
                <a:spcPts val="0"/>
              </a:spcAft>
              <a:buNone/>
            </a:pPr>
            <a:r>
              <a:rPr lang="en" sz="1050" dirty="0">
                <a:latin typeface="Arial"/>
                <a:ea typeface="Arial"/>
                <a:cs typeface="Arial"/>
                <a:sym typeface="Arial"/>
              </a:rPr>
              <a:t>(0=Angry, 1=Disgust, 2=Fear, 3=Happy, 4=Sad, 5=Surprise, 6=Neutral).</a:t>
            </a:r>
            <a:endParaRPr dirty="0"/>
          </a:p>
        </p:txBody>
      </p:sp>
      <p:sp>
        <p:nvSpPr>
          <p:cNvPr id="310" name="Google Shape;310;p33"/>
          <p:cNvSpPr txBox="1">
            <a:spLocks noGrp="1"/>
          </p:cNvSpPr>
          <p:nvPr>
            <p:ph type="ctrTitle" idx="2"/>
          </p:nvPr>
        </p:nvSpPr>
        <p:spPr>
          <a:xfrm flipH="1">
            <a:off x="4251175" y="2939982"/>
            <a:ext cx="1258800" cy="36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a:t>Accuracy </a:t>
            </a:r>
            <a:endParaRPr sz="1100"/>
          </a:p>
        </p:txBody>
      </p:sp>
      <p:sp>
        <p:nvSpPr>
          <p:cNvPr id="311" name="Google Shape;311;p33"/>
          <p:cNvSpPr/>
          <p:nvPr/>
        </p:nvSpPr>
        <p:spPr>
          <a:xfrm>
            <a:off x="783152" y="590300"/>
            <a:ext cx="504895" cy="504890"/>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4319552" y="590300"/>
            <a:ext cx="504895" cy="504890"/>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txBox="1"/>
          <p:nvPr/>
        </p:nvSpPr>
        <p:spPr>
          <a:xfrm>
            <a:off x="4319550" y="1095188"/>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Nunito Sans"/>
                <a:ea typeface="Nunito Sans"/>
                <a:cs typeface="Nunito Sans"/>
                <a:sym typeface="Nunito Sans"/>
              </a:rPr>
              <a:t>FER+</a:t>
            </a:r>
            <a:endParaRPr/>
          </a:p>
        </p:txBody>
      </p:sp>
      <p:sp>
        <p:nvSpPr>
          <p:cNvPr id="314" name="Google Shape;314;p33"/>
          <p:cNvSpPr txBox="1"/>
          <p:nvPr/>
        </p:nvSpPr>
        <p:spPr>
          <a:xfrm>
            <a:off x="4251175" y="1494675"/>
            <a:ext cx="3000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dirty="0">
                <a:solidFill>
                  <a:schemeClr val="dk1"/>
                </a:solidFill>
              </a:rPr>
              <a:t>The FER+ annotations provide a set of new labels for the standard Emotion FER dataset. In FER+, each image has been labeled by 10 crowd-sourced taggers, which provide better quality ground truth for still image emotion than the original FER labels. Having 10 taggers for each image enables researchers to estimate an emotion probability distribution per face. </a:t>
            </a:r>
            <a:endParaRPr dirty="0">
              <a:solidFill>
                <a:schemeClr val="dk1"/>
              </a:solidFill>
            </a:endParaRPr>
          </a:p>
        </p:txBody>
      </p:sp>
      <p:pic>
        <p:nvPicPr>
          <p:cNvPr id="4" name="已录下的声音">
            <a:hlinkClick r:id="" action="ppaction://media"/>
            <a:extLst>
              <a:ext uri="{FF2B5EF4-FFF2-40B4-BE49-F238E27FC236}">
                <a16:creationId xmlns:a16="http://schemas.microsoft.com/office/drawing/2014/main" id="{0F60D45F-38B7-477A-BBB5-7CD92BC824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2768" y="4452589"/>
            <a:ext cx="304800" cy="304800"/>
          </a:xfrm>
          <a:prstGeom prst="rect">
            <a:avLst/>
          </a:prstGeom>
        </p:spPr>
      </p:pic>
    </p:spTree>
    <p:extLst>
      <p:ext uri="{BB962C8B-B14F-4D97-AF65-F5344CB8AC3E}">
        <p14:creationId xmlns:p14="http://schemas.microsoft.com/office/powerpoint/2010/main" val="30174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p:nvPr/>
        </p:nvSpPr>
        <p:spPr>
          <a:xfrm>
            <a:off x="-1061576" y="1080595"/>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1457049" y="1536841"/>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1" name="Google Shape;321;p34"/>
          <p:cNvSpPr/>
          <p:nvPr/>
        </p:nvSpPr>
        <p:spPr>
          <a:xfrm>
            <a:off x="3994651" y="911554"/>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3994620" y="2859741"/>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3" name="Google Shape;323;p34"/>
          <p:cNvSpPr txBox="1">
            <a:spLocks noGrp="1"/>
          </p:cNvSpPr>
          <p:nvPr>
            <p:ph type="ctrTitle"/>
          </p:nvPr>
        </p:nvSpPr>
        <p:spPr>
          <a:xfrm>
            <a:off x="361596" y="341961"/>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a:t>
            </a:r>
            <a:endParaRPr/>
          </a:p>
        </p:txBody>
      </p:sp>
      <p:sp>
        <p:nvSpPr>
          <p:cNvPr id="324" name="Google Shape;324;p34"/>
          <p:cNvSpPr txBox="1">
            <a:spLocks noGrp="1"/>
          </p:cNvSpPr>
          <p:nvPr>
            <p:ph type="ctrTitle" idx="4294967295"/>
          </p:nvPr>
        </p:nvSpPr>
        <p:spPr>
          <a:xfrm flipH="1">
            <a:off x="4218720" y="1744189"/>
            <a:ext cx="14853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Dataset</a:t>
            </a:r>
            <a:endParaRPr sz="1300"/>
          </a:p>
        </p:txBody>
      </p:sp>
      <p:sp>
        <p:nvSpPr>
          <p:cNvPr id="325" name="Google Shape;325;p34"/>
          <p:cNvSpPr txBox="1">
            <a:spLocks noGrp="1"/>
          </p:cNvSpPr>
          <p:nvPr>
            <p:ph type="ctrTitle" idx="4294967295"/>
          </p:nvPr>
        </p:nvSpPr>
        <p:spPr>
          <a:xfrm flipH="1">
            <a:off x="4316001" y="3444906"/>
            <a:ext cx="1319400" cy="5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Expression Detection</a:t>
            </a:r>
            <a:endParaRPr sz="1100"/>
          </a:p>
        </p:txBody>
      </p:sp>
      <p:sp>
        <p:nvSpPr>
          <p:cNvPr id="326" name="Google Shape;326;p34"/>
          <p:cNvSpPr txBox="1">
            <a:spLocks noGrp="1"/>
          </p:cNvSpPr>
          <p:nvPr>
            <p:ph type="ctrTitle" idx="4294967295"/>
          </p:nvPr>
        </p:nvSpPr>
        <p:spPr>
          <a:xfrm flipH="1">
            <a:off x="2245750" y="2622853"/>
            <a:ext cx="11916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rPr>
              <a:t>Face Detection</a:t>
            </a:r>
            <a:endParaRPr sz="1100">
              <a:solidFill>
                <a:schemeClr val="lt1"/>
              </a:solidFill>
            </a:endParaRPr>
          </a:p>
        </p:txBody>
      </p:sp>
      <p:sp>
        <p:nvSpPr>
          <p:cNvPr id="327" name="Google Shape;327;p34"/>
          <p:cNvSpPr/>
          <p:nvPr/>
        </p:nvSpPr>
        <p:spPr>
          <a:xfrm>
            <a:off x="5725351" y="1891017"/>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txBox="1">
            <a:spLocks noGrp="1"/>
          </p:cNvSpPr>
          <p:nvPr>
            <p:ph type="ctrTitle" idx="4294967295"/>
          </p:nvPr>
        </p:nvSpPr>
        <p:spPr>
          <a:xfrm flipH="1">
            <a:off x="6032413" y="2503150"/>
            <a:ext cx="13194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Stress Level Detection</a:t>
            </a:r>
            <a:endParaRPr sz="1100"/>
          </a:p>
        </p:txBody>
      </p:sp>
      <p:sp>
        <p:nvSpPr>
          <p:cNvPr id="329" name="Google Shape;329;p34"/>
          <p:cNvSpPr/>
          <p:nvPr/>
        </p:nvSpPr>
        <p:spPr>
          <a:xfrm>
            <a:off x="4708952" y="1239300"/>
            <a:ext cx="504895" cy="504890"/>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34"/>
          <p:cNvPicPr preferRelativeResize="0"/>
          <p:nvPr/>
        </p:nvPicPr>
        <p:blipFill>
          <a:blip r:embed="rId5">
            <a:alphaModFix/>
          </a:blip>
          <a:stretch>
            <a:fillRect/>
          </a:stretch>
        </p:blipFill>
        <p:spPr>
          <a:xfrm>
            <a:off x="6472625" y="2064213"/>
            <a:ext cx="438925" cy="438925"/>
          </a:xfrm>
          <a:prstGeom prst="rect">
            <a:avLst/>
          </a:prstGeom>
          <a:noFill/>
          <a:ln>
            <a:noFill/>
          </a:ln>
        </p:spPr>
      </p:pic>
      <p:pic>
        <p:nvPicPr>
          <p:cNvPr id="331" name="Google Shape;331;p34"/>
          <p:cNvPicPr preferRelativeResize="0"/>
          <p:nvPr/>
        </p:nvPicPr>
        <p:blipFill>
          <a:blip r:embed="rId6">
            <a:alphaModFix/>
          </a:blip>
          <a:stretch>
            <a:fillRect/>
          </a:stretch>
        </p:blipFill>
        <p:spPr>
          <a:xfrm>
            <a:off x="4708913" y="2969650"/>
            <a:ext cx="504900" cy="504900"/>
          </a:xfrm>
          <a:prstGeom prst="rect">
            <a:avLst/>
          </a:prstGeom>
          <a:noFill/>
          <a:ln>
            <a:noFill/>
          </a:ln>
        </p:spPr>
      </p:pic>
      <p:pic>
        <p:nvPicPr>
          <p:cNvPr id="332" name="Google Shape;332;p34"/>
          <p:cNvPicPr preferRelativeResize="0"/>
          <p:nvPr/>
        </p:nvPicPr>
        <p:blipFill>
          <a:blip r:embed="rId7">
            <a:alphaModFix/>
          </a:blip>
          <a:stretch>
            <a:fillRect/>
          </a:stretch>
        </p:blipFill>
        <p:spPr>
          <a:xfrm>
            <a:off x="2552175" y="1994313"/>
            <a:ext cx="578750" cy="578750"/>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319D9DFE-E171-42CB-BD1C-38167BCA1AE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75624" y="4649139"/>
            <a:ext cx="304800" cy="304800"/>
          </a:xfrm>
          <a:prstGeom prst="rect">
            <a:avLst/>
          </a:prstGeom>
        </p:spPr>
      </p:pic>
    </p:spTree>
    <p:extLst>
      <p:ext uri="{BB962C8B-B14F-4D97-AF65-F5344CB8AC3E}">
        <p14:creationId xmlns:p14="http://schemas.microsoft.com/office/powerpoint/2010/main" val="75443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5"/>
          <p:cNvSpPr/>
          <p:nvPr/>
        </p:nvSpPr>
        <p:spPr>
          <a:xfrm>
            <a:off x="-236550"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 name="Google Shape;338;p35"/>
          <p:cNvCxnSpPr/>
          <p:nvPr/>
        </p:nvCxnSpPr>
        <p:spPr>
          <a:xfrm>
            <a:off x="4147400" y="1658326"/>
            <a:ext cx="0" cy="2600400"/>
          </a:xfrm>
          <a:prstGeom prst="straightConnector1">
            <a:avLst/>
          </a:prstGeom>
          <a:noFill/>
          <a:ln w="19050" cap="flat" cmpd="sng">
            <a:solidFill>
              <a:srgbClr val="D9D9D9"/>
            </a:solidFill>
            <a:prstDash val="solid"/>
            <a:round/>
            <a:headEnd type="none" w="med" len="med"/>
            <a:tailEnd type="none" w="med" len="med"/>
          </a:ln>
        </p:spPr>
      </p:cxnSp>
      <p:sp>
        <p:nvSpPr>
          <p:cNvPr id="339" name="Google Shape;339;p35"/>
          <p:cNvSpPr txBox="1">
            <a:spLocks noGrp="1"/>
          </p:cNvSpPr>
          <p:nvPr>
            <p:ph type="ctrTitle" idx="2"/>
          </p:nvPr>
        </p:nvSpPr>
        <p:spPr>
          <a:xfrm flipH="1">
            <a:off x="720100" y="1114700"/>
            <a:ext cx="2572800" cy="3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a:t>Haar cascade classifier</a:t>
            </a:r>
            <a:endParaRPr/>
          </a:p>
        </p:txBody>
      </p:sp>
      <p:sp>
        <p:nvSpPr>
          <p:cNvPr id="340" name="Google Shape;340;p35"/>
          <p:cNvSpPr txBox="1"/>
          <p:nvPr/>
        </p:nvSpPr>
        <p:spPr>
          <a:xfrm>
            <a:off x="4147400" y="1075688"/>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Nunito Sans"/>
                <a:ea typeface="Nunito Sans"/>
                <a:cs typeface="Nunito Sans"/>
                <a:sym typeface="Nunito Sans"/>
              </a:rPr>
              <a:t>Res10 SSD</a:t>
            </a:r>
            <a:endParaRPr/>
          </a:p>
        </p:txBody>
      </p:sp>
      <p:pic>
        <p:nvPicPr>
          <p:cNvPr id="341" name="Google Shape;341;p35"/>
          <p:cNvPicPr preferRelativeResize="0"/>
          <p:nvPr/>
        </p:nvPicPr>
        <p:blipFill>
          <a:blip r:embed="rId5">
            <a:alphaModFix/>
          </a:blip>
          <a:stretch>
            <a:fillRect/>
          </a:stretch>
        </p:blipFill>
        <p:spPr>
          <a:xfrm>
            <a:off x="720100" y="590300"/>
            <a:ext cx="504900" cy="504900"/>
          </a:xfrm>
          <a:prstGeom prst="rect">
            <a:avLst/>
          </a:prstGeom>
          <a:noFill/>
          <a:ln>
            <a:noFill/>
          </a:ln>
        </p:spPr>
      </p:pic>
      <p:pic>
        <p:nvPicPr>
          <p:cNvPr id="342" name="Google Shape;342;p35"/>
          <p:cNvPicPr preferRelativeResize="0"/>
          <p:nvPr/>
        </p:nvPicPr>
        <p:blipFill>
          <a:blip r:embed="rId5">
            <a:alphaModFix/>
          </a:blip>
          <a:stretch>
            <a:fillRect/>
          </a:stretch>
        </p:blipFill>
        <p:spPr>
          <a:xfrm>
            <a:off x="4251175" y="609800"/>
            <a:ext cx="504900" cy="504900"/>
          </a:xfrm>
          <a:prstGeom prst="rect">
            <a:avLst/>
          </a:prstGeom>
          <a:noFill/>
          <a:ln>
            <a:noFill/>
          </a:ln>
        </p:spPr>
      </p:pic>
      <p:pic>
        <p:nvPicPr>
          <p:cNvPr id="343" name="Google Shape;343;p35"/>
          <p:cNvPicPr preferRelativeResize="0"/>
          <p:nvPr/>
        </p:nvPicPr>
        <p:blipFill>
          <a:blip r:embed="rId6">
            <a:alphaModFix/>
          </a:blip>
          <a:stretch>
            <a:fillRect/>
          </a:stretch>
        </p:blipFill>
        <p:spPr>
          <a:xfrm>
            <a:off x="195088" y="1449200"/>
            <a:ext cx="3622824" cy="2993676"/>
          </a:xfrm>
          <a:prstGeom prst="rect">
            <a:avLst/>
          </a:prstGeom>
          <a:noFill/>
          <a:ln>
            <a:noFill/>
          </a:ln>
        </p:spPr>
      </p:pic>
      <p:pic>
        <p:nvPicPr>
          <p:cNvPr id="344" name="Google Shape;344;p35"/>
          <p:cNvPicPr preferRelativeResize="0"/>
          <p:nvPr/>
        </p:nvPicPr>
        <p:blipFill>
          <a:blip r:embed="rId7">
            <a:alphaModFix/>
          </a:blip>
          <a:stretch>
            <a:fillRect/>
          </a:stretch>
        </p:blipFill>
        <p:spPr>
          <a:xfrm>
            <a:off x="3122175" y="3862150"/>
            <a:ext cx="1219200" cy="1219200"/>
          </a:xfrm>
          <a:prstGeom prst="rect">
            <a:avLst/>
          </a:prstGeom>
          <a:noFill/>
          <a:ln>
            <a:noFill/>
          </a:ln>
        </p:spPr>
      </p:pic>
      <p:pic>
        <p:nvPicPr>
          <p:cNvPr id="345" name="Google Shape;345;p35"/>
          <p:cNvPicPr preferRelativeResize="0"/>
          <p:nvPr/>
        </p:nvPicPr>
        <p:blipFill>
          <a:blip r:embed="rId8">
            <a:alphaModFix/>
          </a:blip>
          <a:stretch>
            <a:fillRect/>
          </a:stretch>
        </p:blipFill>
        <p:spPr>
          <a:xfrm>
            <a:off x="4476900" y="1706775"/>
            <a:ext cx="3943261" cy="2478550"/>
          </a:xfrm>
          <a:prstGeom prst="rect">
            <a:avLst/>
          </a:prstGeom>
          <a:noFill/>
          <a:ln>
            <a:noFill/>
          </a:ln>
        </p:spPr>
      </p:pic>
      <p:pic>
        <p:nvPicPr>
          <p:cNvPr id="346" name="Google Shape;346;p35"/>
          <p:cNvPicPr preferRelativeResize="0"/>
          <p:nvPr/>
        </p:nvPicPr>
        <p:blipFill>
          <a:blip r:embed="rId9">
            <a:alphaModFix/>
          </a:blip>
          <a:stretch>
            <a:fillRect/>
          </a:stretch>
        </p:blipFill>
        <p:spPr>
          <a:xfrm>
            <a:off x="7583088" y="3580025"/>
            <a:ext cx="1501325" cy="1501325"/>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CD458248-6946-4FE8-AA05-A09A50A3770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15300" y="4776550"/>
            <a:ext cx="304800" cy="304800"/>
          </a:xfrm>
          <a:prstGeom prst="rect">
            <a:avLst/>
          </a:prstGeom>
        </p:spPr>
      </p:pic>
    </p:spTree>
    <p:extLst>
      <p:ext uri="{BB962C8B-B14F-4D97-AF65-F5344CB8AC3E}">
        <p14:creationId xmlns:p14="http://schemas.microsoft.com/office/powerpoint/2010/main" val="166440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6"/>
          <p:cNvSpPr/>
          <p:nvPr/>
        </p:nvSpPr>
        <p:spPr>
          <a:xfrm>
            <a:off x="-1061576" y="1080595"/>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1457049" y="1536841"/>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3" name="Google Shape;353;p36"/>
          <p:cNvSpPr/>
          <p:nvPr/>
        </p:nvSpPr>
        <p:spPr>
          <a:xfrm>
            <a:off x="3994651" y="911554"/>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3994620" y="2859741"/>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5" name="Google Shape;355;p36"/>
          <p:cNvSpPr txBox="1">
            <a:spLocks noGrp="1"/>
          </p:cNvSpPr>
          <p:nvPr>
            <p:ph type="ctrTitle"/>
          </p:nvPr>
        </p:nvSpPr>
        <p:spPr>
          <a:xfrm>
            <a:off x="361596" y="341961"/>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a:t>
            </a:r>
            <a:endParaRPr/>
          </a:p>
        </p:txBody>
      </p:sp>
      <p:sp>
        <p:nvSpPr>
          <p:cNvPr id="356" name="Google Shape;356;p36"/>
          <p:cNvSpPr txBox="1">
            <a:spLocks noGrp="1"/>
          </p:cNvSpPr>
          <p:nvPr>
            <p:ph type="ctrTitle" idx="4294967295"/>
          </p:nvPr>
        </p:nvSpPr>
        <p:spPr>
          <a:xfrm flipH="1">
            <a:off x="4218720" y="1744189"/>
            <a:ext cx="14853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Dataset</a:t>
            </a:r>
            <a:endParaRPr sz="1300" dirty="0"/>
          </a:p>
        </p:txBody>
      </p:sp>
      <p:sp>
        <p:nvSpPr>
          <p:cNvPr id="357" name="Google Shape;357;p36"/>
          <p:cNvSpPr txBox="1">
            <a:spLocks noGrp="1"/>
          </p:cNvSpPr>
          <p:nvPr>
            <p:ph type="ctrTitle" idx="4294967295"/>
          </p:nvPr>
        </p:nvSpPr>
        <p:spPr>
          <a:xfrm flipH="1">
            <a:off x="2181851" y="2691506"/>
            <a:ext cx="1319400" cy="5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rPr>
              <a:t>Expression Detection</a:t>
            </a:r>
            <a:endParaRPr sz="1100">
              <a:solidFill>
                <a:schemeClr val="lt1"/>
              </a:solidFill>
            </a:endParaRPr>
          </a:p>
        </p:txBody>
      </p:sp>
      <p:sp>
        <p:nvSpPr>
          <p:cNvPr id="358" name="Google Shape;358;p36"/>
          <p:cNvSpPr/>
          <p:nvPr/>
        </p:nvSpPr>
        <p:spPr>
          <a:xfrm>
            <a:off x="5725351" y="1891017"/>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4708952" y="1239300"/>
            <a:ext cx="504895" cy="504890"/>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txBox="1">
            <a:spLocks noGrp="1"/>
          </p:cNvSpPr>
          <p:nvPr>
            <p:ph type="ctrTitle" idx="4294967295"/>
          </p:nvPr>
        </p:nvSpPr>
        <p:spPr>
          <a:xfrm flipH="1">
            <a:off x="6096300" y="2691503"/>
            <a:ext cx="11916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Face Detection</a:t>
            </a:r>
            <a:endParaRPr sz="1100"/>
          </a:p>
        </p:txBody>
      </p:sp>
      <p:pic>
        <p:nvPicPr>
          <p:cNvPr id="361" name="Google Shape;361;p36"/>
          <p:cNvPicPr preferRelativeResize="0"/>
          <p:nvPr/>
        </p:nvPicPr>
        <p:blipFill>
          <a:blip r:embed="rId5">
            <a:alphaModFix/>
          </a:blip>
          <a:stretch>
            <a:fillRect/>
          </a:stretch>
        </p:blipFill>
        <p:spPr>
          <a:xfrm>
            <a:off x="6439650" y="2210700"/>
            <a:ext cx="504900" cy="504900"/>
          </a:xfrm>
          <a:prstGeom prst="rect">
            <a:avLst/>
          </a:prstGeom>
          <a:noFill/>
          <a:ln>
            <a:noFill/>
          </a:ln>
        </p:spPr>
      </p:pic>
      <p:pic>
        <p:nvPicPr>
          <p:cNvPr id="362" name="Google Shape;362;p36"/>
          <p:cNvPicPr preferRelativeResize="0"/>
          <p:nvPr/>
        </p:nvPicPr>
        <p:blipFill>
          <a:blip r:embed="rId6">
            <a:alphaModFix/>
          </a:blip>
          <a:stretch>
            <a:fillRect/>
          </a:stretch>
        </p:blipFill>
        <p:spPr>
          <a:xfrm>
            <a:off x="2514713" y="1891025"/>
            <a:ext cx="653675" cy="653675"/>
          </a:xfrm>
          <a:prstGeom prst="rect">
            <a:avLst/>
          </a:prstGeom>
          <a:noFill/>
          <a:ln>
            <a:noFill/>
          </a:ln>
        </p:spPr>
      </p:pic>
      <p:sp>
        <p:nvSpPr>
          <p:cNvPr id="363" name="Google Shape;363;p36"/>
          <p:cNvSpPr txBox="1">
            <a:spLocks noGrp="1"/>
          </p:cNvSpPr>
          <p:nvPr>
            <p:ph type="ctrTitle" idx="4294967295"/>
          </p:nvPr>
        </p:nvSpPr>
        <p:spPr>
          <a:xfrm flipH="1">
            <a:off x="4316000" y="3571675"/>
            <a:ext cx="13194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Stress Level Detection</a:t>
            </a:r>
            <a:endParaRPr sz="1100"/>
          </a:p>
        </p:txBody>
      </p:sp>
      <p:pic>
        <p:nvPicPr>
          <p:cNvPr id="364" name="Google Shape;364;p36"/>
          <p:cNvPicPr preferRelativeResize="0"/>
          <p:nvPr/>
        </p:nvPicPr>
        <p:blipFill>
          <a:blip r:embed="rId7">
            <a:alphaModFix/>
          </a:blip>
          <a:stretch>
            <a:fillRect/>
          </a:stretch>
        </p:blipFill>
        <p:spPr>
          <a:xfrm>
            <a:off x="4756225" y="3127288"/>
            <a:ext cx="438925" cy="438925"/>
          </a:xfrm>
          <a:prstGeom prst="rect">
            <a:avLst/>
          </a:prstGeom>
          <a:noFill/>
          <a:ln>
            <a:noFill/>
          </a:ln>
        </p:spPr>
      </p:pic>
      <p:pic>
        <p:nvPicPr>
          <p:cNvPr id="3" name="已录下的声音">
            <a:hlinkClick r:id="" action="ppaction://media"/>
            <a:extLst>
              <a:ext uri="{FF2B5EF4-FFF2-40B4-BE49-F238E27FC236}">
                <a16:creationId xmlns:a16="http://schemas.microsoft.com/office/drawing/2014/main" id="{8A1F3189-F211-4884-A59C-5BA871E10C6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80646" y="4534941"/>
            <a:ext cx="304800" cy="304800"/>
          </a:xfrm>
          <a:prstGeom prst="rect">
            <a:avLst/>
          </a:prstGeom>
        </p:spPr>
      </p:pic>
    </p:spTree>
    <p:extLst>
      <p:ext uri="{BB962C8B-B14F-4D97-AF65-F5344CB8AC3E}">
        <p14:creationId xmlns:p14="http://schemas.microsoft.com/office/powerpoint/2010/main" val="268238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TABLE OF CONTENTS</a:t>
            </a:r>
            <a:endParaRPr>
              <a:solidFill>
                <a:schemeClr val="lt1"/>
              </a:solidFill>
            </a:endParaRPr>
          </a:p>
        </p:txBody>
      </p:sp>
      <p:cxnSp>
        <p:nvCxnSpPr>
          <p:cNvPr id="124" name="Google Shape;124;p23"/>
          <p:cNvCxnSpPr/>
          <p:nvPr/>
        </p:nvCxnSpPr>
        <p:spPr>
          <a:xfrm>
            <a:off x="3249525" y="2147250"/>
            <a:ext cx="0" cy="689100"/>
          </a:xfrm>
          <a:prstGeom prst="straightConnector1">
            <a:avLst/>
          </a:prstGeom>
          <a:noFill/>
          <a:ln w="19050" cap="flat" cmpd="sng">
            <a:solidFill>
              <a:srgbClr val="D9D9D9"/>
            </a:solidFill>
            <a:prstDash val="solid"/>
            <a:round/>
            <a:headEnd type="none" w="med" len="med"/>
            <a:tailEnd type="none" w="med" len="med"/>
          </a:ln>
        </p:spPr>
      </p:cxnSp>
      <p:sp>
        <p:nvSpPr>
          <p:cNvPr id="125" name="Google Shape;125;p2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126" name="Google Shape;126;p2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PROPOSED SYSTEM</a:t>
            </a:r>
            <a:endParaRPr/>
          </a:p>
        </p:txBody>
      </p:sp>
      <p:sp>
        <p:nvSpPr>
          <p:cNvPr id="127" name="Google Shape;127;p23"/>
          <p:cNvSpPr txBox="1">
            <a:spLocks noGrp="1"/>
          </p:cNvSpPr>
          <p:nvPr>
            <p:ph type="title" idx="14"/>
          </p:nvPr>
        </p:nvSpPr>
        <p:spPr>
          <a:xfrm>
            <a:off x="157583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128" name="Google Shape;128;p23"/>
          <p:cNvSpPr txBox="1">
            <a:spLocks noGrp="1"/>
          </p:cNvSpPr>
          <p:nvPr>
            <p:ph type="title" idx="15"/>
          </p:nvPr>
        </p:nvSpPr>
        <p:spPr>
          <a:xfrm>
            <a:off x="419761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129" name="Google Shape;129;p2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IMPLEMENTATION</a:t>
            </a:r>
            <a:endParaRPr/>
          </a:p>
          <a:p>
            <a:pPr marL="0" lvl="0" indent="0" algn="ctr" rtl="0">
              <a:spcBef>
                <a:spcPts val="0"/>
              </a:spcBef>
              <a:spcAft>
                <a:spcPts val="0"/>
              </a:spcAft>
              <a:buNone/>
            </a:pPr>
            <a:r>
              <a:rPr lang="en"/>
              <a:t>DETAILS</a:t>
            </a:r>
            <a:endParaRPr/>
          </a:p>
        </p:txBody>
      </p:sp>
      <p:sp>
        <p:nvSpPr>
          <p:cNvPr id="130" name="Google Shape;130;p23"/>
          <p:cNvSpPr txBox="1">
            <a:spLocks noGrp="1"/>
          </p:cNvSpPr>
          <p:nvPr>
            <p:ph type="title" idx="17"/>
          </p:nvPr>
        </p:nvSpPr>
        <p:spPr>
          <a:xfrm>
            <a:off x="2879111"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a:t>
            </a:r>
            <a:r>
              <a:rPr lang="en"/>
              <a:t>3</a:t>
            </a:r>
            <a:endParaRPr>
              <a:solidFill>
                <a:schemeClr val="lt1"/>
              </a:solidFill>
            </a:endParaRPr>
          </a:p>
        </p:txBody>
      </p:sp>
      <p:sp>
        <p:nvSpPr>
          <p:cNvPr id="131" name="Google Shape;131;p2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 &amp; FUTURE WORK</a:t>
            </a:r>
            <a:endParaRPr/>
          </a:p>
        </p:txBody>
      </p:sp>
      <p:sp>
        <p:nvSpPr>
          <p:cNvPr id="132" name="Google Shape;132;p23"/>
          <p:cNvSpPr txBox="1">
            <a:spLocks noGrp="1"/>
          </p:cNvSpPr>
          <p:nvPr>
            <p:ph type="title" idx="18"/>
          </p:nvPr>
        </p:nvSpPr>
        <p:spPr>
          <a:xfrm>
            <a:off x="5500879"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a:t>
            </a:r>
            <a:r>
              <a:rPr lang="en"/>
              <a:t>4</a:t>
            </a:r>
            <a:endParaRPr>
              <a:solidFill>
                <a:schemeClr val="lt1"/>
              </a:solidFill>
            </a:endParaRPr>
          </a:p>
        </p:txBody>
      </p:sp>
      <p:cxnSp>
        <p:nvCxnSpPr>
          <p:cNvPr id="133" name="Google Shape;133;p23"/>
          <p:cNvCxnSpPr/>
          <p:nvPr/>
        </p:nvCxnSpPr>
        <p:spPr>
          <a:xfrm>
            <a:off x="4572025" y="3518850"/>
            <a:ext cx="0" cy="689100"/>
          </a:xfrm>
          <a:prstGeom prst="straightConnector1">
            <a:avLst/>
          </a:prstGeom>
          <a:noFill/>
          <a:ln w="19050" cap="flat" cmpd="sng">
            <a:solidFill>
              <a:srgbClr val="D9D9D9"/>
            </a:solidFill>
            <a:prstDash val="solid"/>
            <a:round/>
            <a:headEnd type="none" w="med" len="med"/>
            <a:tailEnd type="none" w="med" len="med"/>
          </a:ln>
        </p:spPr>
      </p:cxnSp>
      <p:sp>
        <p:nvSpPr>
          <p:cNvPr id="134" name="Google Shape;134;p23"/>
          <p:cNvSpPr/>
          <p:nvPr/>
        </p:nvSpPr>
        <p:spPr>
          <a:xfrm rot="899825">
            <a:off x="-1428364" y="37289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rot="-3036684">
            <a:off x="7582353" y="4618566"/>
            <a:ext cx="2950470" cy="231674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6659475" y="1660350"/>
            <a:ext cx="2192700" cy="1407600"/>
          </a:xfrm>
          <a:prstGeom prst="rect">
            <a:avLst/>
          </a:prstGeom>
          <a:solidFill>
            <a:schemeClr val="lt1"/>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23"/>
          <p:cNvPicPr preferRelativeResize="0"/>
          <p:nvPr/>
        </p:nvPicPr>
        <p:blipFill rotWithShape="1">
          <a:blip r:embed="rId5">
            <a:alphaModFix/>
          </a:blip>
          <a:srcRect/>
          <a:stretch/>
        </p:blipFill>
        <p:spPr>
          <a:xfrm>
            <a:off x="6531438" y="1308550"/>
            <a:ext cx="2448786" cy="1842350"/>
          </a:xfrm>
          <a:prstGeom prst="rect">
            <a:avLst/>
          </a:prstGeom>
          <a:noFill/>
          <a:ln>
            <a:noFill/>
          </a:ln>
        </p:spPr>
      </p:pic>
      <p:pic>
        <p:nvPicPr>
          <p:cNvPr id="2" name="2">
            <a:hlinkClick r:id="" action="ppaction://media"/>
            <a:extLst>
              <a:ext uri="{FF2B5EF4-FFF2-40B4-BE49-F238E27FC236}">
                <a16:creationId xmlns:a16="http://schemas.microsoft.com/office/drawing/2014/main" id="{50BD9AFD-77E6-4C1B-B017-431629022B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4118" y="427830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7"/>
          <p:cNvSpPr/>
          <p:nvPr/>
        </p:nvSpPr>
        <p:spPr>
          <a:xfrm>
            <a:off x="-236550"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 name="Google Shape;370;p37"/>
          <p:cNvCxnSpPr/>
          <p:nvPr/>
        </p:nvCxnSpPr>
        <p:spPr>
          <a:xfrm>
            <a:off x="3838500" y="1667351"/>
            <a:ext cx="0" cy="2600400"/>
          </a:xfrm>
          <a:prstGeom prst="straightConnector1">
            <a:avLst/>
          </a:prstGeom>
          <a:noFill/>
          <a:ln w="19050" cap="flat" cmpd="sng">
            <a:solidFill>
              <a:srgbClr val="D9D9D9"/>
            </a:solidFill>
            <a:prstDash val="solid"/>
            <a:round/>
            <a:headEnd type="none" w="med" len="med"/>
            <a:tailEnd type="none" w="med" len="med"/>
          </a:ln>
        </p:spPr>
      </p:cxnSp>
      <p:pic>
        <p:nvPicPr>
          <p:cNvPr id="371" name="Google Shape;371;p37"/>
          <p:cNvPicPr preferRelativeResize="0"/>
          <p:nvPr/>
        </p:nvPicPr>
        <p:blipFill>
          <a:blip r:embed="rId5">
            <a:alphaModFix/>
          </a:blip>
          <a:stretch>
            <a:fillRect/>
          </a:stretch>
        </p:blipFill>
        <p:spPr>
          <a:xfrm>
            <a:off x="304758" y="340275"/>
            <a:ext cx="830500" cy="830500"/>
          </a:xfrm>
          <a:prstGeom prst="rect">
            <a:avLst/>
          </a:prstGeom>
          <a:noFill/>
          <a:ln>
            <a:noFill/>
          </a:ln>
        </p:spPr>
      </p:pic>
      <p:sp>
        <p:nvSpPr>
          <p:cNvPr id="372" name="Google Shape;372;p37"/>
          <p:cNvSpPr txBox="1">
            <a:spLocks noGrp="1"/>
          </p:cNvSpPr>
          <p:nvPr>
            <p:ph type="ctrTitle" idx="4294967295"/>
          </p:nvPr>
        </p:nvSpPr>
        <p:spPr>
          <a:xfrm flipH="1">
            <a:off x="841087" y="557076"/>
            <a:ext cx="24969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Expression Detection</a:t>
            </a:r>
            <a:endParaRPr sz="1100"/>
          </a:p>
        </p:txBody>
      </p:sp>
      <p:pic>
        <p:nvPicPr>
          <p:cNvPr id="373" name="Google Shape;373;p37"/>
          <p:cNvPicPr preferRelativeResize="0"/>
          <p:nvPr/>
        </p:nvPicPr>
        <p:blipFill>
          <a:blip r:embed="rId6">
            <a:alphaModFix/>
          </a:blip>
          <a:stretch>
            <a:fillRect/>
          </a:stretch>
        </p:blipFill>
        <p:spPr>
          <a:xfrm>
            <a:off x="4253625" y="204927"/>
            <a:ext cx="4333874" cy="4824598"/>
          </a:xfrm>
          <a:prstGeom prst="rect">
            <a:avLst/>
          </a:prstGeom>
          <a:noFill/>
          <a:ln>
            <a:noFill/>
          </a:ln>
        </p:spPr>
      </p:pic>
      <p:pic>
        <p:nvPicPr>
          <p:cNvPr id="374" name="Google Shape;374;p37"/>
          <p:cNvPicPr preferRelativeResize="0"/>
          <p:nvPr/>
        </p:nvPicPr>
        <p:blipFill>
          <a:blip r:embed="rId7">
            <a:alphaModFix/>
          </a:blip>
          <a:stretch>
            <a:fillRect/>
          </a:stretch>
        </p:blipFill>
        <p:spPr>
          <a:xfrm>
            <a:off x="304750" y="1179975"/>
            <a:ext cx="3511225" cy="3575151"/>
          </a:xfrm>
          <a:prstGeom prst="rect">
            <a:avLst/>
          </a:prstGeom>
          <a:noFill/>
          <a:ln>
            <a:noFill/>
          </a:ln>
        </p:spPr>
      </p:pic>
      <p:sp>
        <p:nvSpPr>
          <p:cNvPr id="375" name="Google Shape;375;p37"/>
          <p:cNvSpPr/>
          <p:nvPr/>
        </p:nvSpPr>
        <p:spPr>
          <a:xfrm>
            <a:off x="1819425" y="1170775"/>
            <a:ext cx="875400" cy="3690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2694825" y="2545000"/>
            <a:ext cx="1558800" cy="6498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Overfitting!!</a:t>
            </a:r>
            <a:endParaRPr/>
          </a:p>
        </p:txBody>
      </p:sp>
      <p:sp>
        <p:nvSpPr>
          <p:cNvPr id="377" name="Google Shape;377;p37"/>
          <p:cNvSpPr txBox="1"/>
          <p:nvPr/>
        </p:nvSpPr>
        <p:spPr>
          <a:xfrm>
            <a:off x="1894975" y="4785825"/>
            <a:ext cx="16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ssistant Light"/>
                <a:ea typeface="Assistant Light"/>
                <a:cs typeface="Assistant Light"/>
                <a:sym typeface="Assistant Light"/>
              </a:rPr>
              <a:t>Accuracy = 83.6%</a:t>
            </a:r>
            <a:endParaRPr>
              <a:latin typeface="Assistant Light"/>
              <a:ea typeface="Assistant Light"/>
              <a:cs typeface="Assistant Light"/>
              <a:sym typeface="Assistant Light"/>
            </a:endParaRPr>
          </a:p>
        </p:txBody>
      </p:sp>
      <p:pic>
        <p:nvPicPr>
          <p:cNvPr id="378" name="Google Shape;378;p37"/>
          <p:cNvPicPr preferRelativeResize="0"/>
          <p:nvPr/>
        </p:nvPicPr>
        <p:blipFill>
          <a:blip r:embed="rId8">
            <a:alphaModFix/>
          </a:blip>
          <a:stretch>
            <a:fillRect/>
          </a:stretch>
        </p:blipFill>
        <p:spPr>
          <a:xfrm>
            <a:off x="1561075" y="3069475"/>
            <a:ext cx="477850" cy="477850"/>
          </a:xfrm>
          <a:prstGeom prst="rect">
            <a:avLst/>
          </a:prstGeom>
          <a:noFill/>
          <a:ln>
            <a:noFill/>
          </a:ln>
        </p:spPr>
      </p:pic>
      <p:pic>
        <p:nvPicPr>
          <p:cNvPr id="379" name="Google Shape;379;p37"/>
          <p:cNvPicPr preferRelativeResize="0"/>
          <p:nvPr/>
        </p:nvPicPr>
        <p:blipFill>
          <a:blip r:embed="rId8">
            <a:alphaModFix/>
          </a:blip>
          <a:stretch>
            <a:fillRect/>
          </a:stretch>
        </p:blipFill>
        <p:spPr>
          <a:xfrm>
            <a:off x="1561075" y="3627925"/>
            <a:ext cx="477850" cy="477850"/>
          </a:xfrm>
          <a:prstGeom prst="rect">
            <a:avLst/>
          </a:prstGeom>
          <a:noFill/>
          <a:ln>
            <a:noFill/>
          </a:ln>
        </p:spPr>
      </p:pic>
      <p:sp>
        <p:nvSpPr>
          <p:cNvPr id="380" name="Google Shape;380;p37"/>
          <p:cNvSpPr/>
          <p:nvPr/>
        </p:nvSpPr>
        <p:spPr>
          <a:xfrm>
            <a:off x="4126775" y="4193975"/>
            <a:ext cx="4397700" cy="21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p:nvPr/>
        </p:nvSpPr>
        <p:spPr>
          <a:xfrm>
            <a:off x="4126775" y="3759300"/>
            <a:ext cx="4397700" cy="21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a:off x="4126775" y="3135675"/>
            <a:ext cx="4397700" cy="21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txBox="1"/>
          <p:nvPr/>
        </p:nvSpPr>
        <p:spPr>
          <a:xfrm>
            <a:off x="7145775" y="4628650"/>
            <a:ext cx="16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ssistant Light"/>
                <a:ea typeface="Assistant Light"/>
                <a:cs typeface="Assistant Light"/>
                <a:sym typeface="Assistant Light"/>
              </a:rPr>
              <a:t>Accuracy = 80.1%</a:t>
            </a:r>
            <a:endParaRPr>
              <a:latin typeface="Assistant Light"/>
              <a:ea typeface="Assistant Light"/>
              <a:cs typeface="Assistant Light"/>
              <a:sym typeface="Assistant Light"/>
            </a:endParaRPr>
          </a:p>
        </p:txBody>
      </p:sp>
      <p:pic>
        <p:nvPicPr>
          <p:cNvPr id="2" name="已录下的声音">
            <a:hlinkClick r:id="" action="ppaction://media"/>
            <a:extLst>
              <a:ext uri="{FF2B5EF4-FFF2-40B4-BE49-F238E27FC236}">
                <a16:creationId xmlns:a16="http://schemas.microsoft.com/office/drawing/2014/main" id="{4524F9A7-1DE8-4458-BFA4-7A5EC1FB204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54912" y="4755126"/>
            <a:ext cx="304800" cy="304800"/>
          </a:xfrm>
          <a:prstGeom prst="rect">
            <a:avLst/>
          </a:prstGeom>
        </p:spPr>
      </p:pic>
    </p:spTree>
    <p:extLst>
      <p:ext uri="{BB962C8B-B14F-4D97-AF65-F5344CB8AC3E}">
        <p14:creationId xmlns:p14="http://schemas.microsoft.com/office/powerpoint/2010/main" val="34718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8"/>
          <p:cNvSpPr/>
          <p:nvPr/>
        </p:nvSpPr>
        <p:spPr>
          <a:xfrm>
            <a:off x="-236550"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9" name="Google Shape;389;p38"/>
          <p:cNvPicPr preferRelativeResize="0"/>
          <p:nvPr/>
        </p:nvPicPr>
        <p:blipFill>
          <a:blip r:embed="rId5">
            <a:alphaModFix/>
          </a:blip>
          <a:stretch>
            <a:fillRect/>
          </a:stretch>
        </p:blipFill>
        <p:spPr>
          <a:xfrm>
            <a:off x="304758" y="340275"/>
            <a:ext cx="830500" cy="830500"/>
          </a:xfrm>
          <a:prstGeom prst="rect">
            <a:avLst/>
          </a:prstGeom>
          <a:noFill/>
          <a:ln>
            <a:noFill/>
          </a:ln>
        </p:spPr>
      </p:pic>
      <p:sp>
        <p:nvSpPr>
          <p:cNvPr id="390" name="Google Shape;390;p38"/>
          <p:cNvSpPr txBox="1">
            <a:spLocks noGrp="1"/>
          </p:cNvSpPr>
          <p:nvPr>
            <p:ph type="ctrTitle" idx="4294967295"/>
          </p:nvPr>
        </p:nvSpPr>
        <p:spPr>
          <a:xfrm flipH="1">
            <a:off x="841087" y="557076"/>
            <a:ext cx="24969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Expression Detection</a:t>
            </a:r>
            <a:endParaRPr sz="1100"/>
          </a:p>
        </p:txBody>
      </p:sp>
      <p:pic>
        <p:nvPicPr>
          <p:cNvPr id="391" name="Google Shape;391;p38"/>
          <p:cNvPicPr preferRelativeResize="0"/>
          <p:nvPr/>
        </p:nvPicPr>
        <p:blipFill>
          <a:blip r:embed="rId6">
            <a:alphaModFix/>
          </a:blip>
          <a:stretch>
            <a:fillRect/>
          </a:stretch>
        </p:blipFill>
        <p:spPr>
          <a:xfrm>
            <a:off x="5235775" y="224575"/>
            <a:ext cx="3658910" cy="4838700"/>
          </a:xfrm>
          <a:prstGeom prst="rect">
            <a:avLst/>
          </a:prstGeom>
          <a:noFill/>
          <a:ln w="19050" cap="flat" cmpd="sng">
            <a:solidFill>
              <a:schemeClr val="dk2"/>
            </a:solidFill>
            <a:prstDash val="solid"/>
            <a:round/>
            <a:headEnd type="none" w="sm" len="sm"/>
            <a:tailEnd type="none" w="sm" len="sm"/>
          </a:ln>
        </p:spPr>
      </p:pic>
      <p:pic>
        <p:nvPicPr>
          <p:cNvPr id="392" name="Google Shape;392;p38"/>
          <p:cNvPicPr preferRelativeResize="0"/>
          <p:nvPr/>
        </p:nvPicPr>
        <p:blipFill>
          <a:blip r:embed="rId7">
            <a:alphaModFix/>
          </a:blip>
          <a:stretch>
            <a:fillRect/>
          </a:stretch>
        </p:blipFill>
        <p:spPr>
          <a:xfrm>
            <a:off x="5307425" y="1953800"/>
            <a:ext cx="3836575" cy="758300"/>
          </a:xfrm>
          <a:prstGeom prst="rect">
            <a:avLst/>
          </a:prstGeom>
          <a:noFill/>
          <a:ln>
            <a:noFill/>
          </a:ln>
        </p:spPr>
      </p:pic>
      <p:cxnSp>
        <p:nvCxnSpPr>
          <p:cNvPr id="393" name="Google Shape;393;p38"/>
          <p:cNvCxnSpPr/>
          <p:nvPr/>
        </p:nvCxnSpPr>
        <p:spPr>
          <a:xfrm flipH="1">
            <a:off x="6768800" y="540000"/>
            <a:ext cx="9000" cy="4385400"/>
          </a:xfrm>
          <a:prstGeom prst="straightConnector1">
            <a:avLst/>
          </a:prstGeom>
          <a:noFill/>
          <a:ln w="19050" cap="flat" cmpd="sng">
            <a:solidFill>
              <a:srgbClr val="FF0000"/>
            </a:solidFill>
            <a:prstDash val="solid"/>
            <a:round/>
            <a:headEnd type="none" w="med" len="med"/>
            <a:tailEnd type="none" w="med" len="med"/>
          </a:ln>
        </p:spPr>
      </p:cxnSp>
      <p:sp>
        <p:nvSpPr>
          <p:cNvPr id="394" name="Google Shape;394;p38"/>
          <p:cNvSpPr/>
          <p:nvPr/>
        </p:nvSpPr>
        <p:spPr>
          <a:xfrm>
            <a:off x="6731675" y="2436400"/>
            <a:ext cx="532500" cy="288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txBox="1">
            <a:spLocks noGrp="1"/>
          </p:cNvSpPr>
          <p:nvPr>
            <p:ph type="subTitle" idx="1"/>
          </p:nvPr>
        </p:nvSpPr>
        <p:spPr>
          <a:xfrm flipH="1">
            <a:off x="1578976" y="2436400"/>
            <a:ext cx="3131400" cy="215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50">
                <a:solidFill>
                  <a:srgbClr val="000000"/>
                </a:solidFill>
                <a:latin typeface="Arial"/>
                <a:ea typeface="Arial"/>
                <a:cs typeface="Arial"/>
                <a:sym typeface="Arial"/>
              </a:rPr>
              <a:t>Hyper-parameters:</a:t>
            </a:r>
            <a:endParaRPr sz="1550">
              <a:latin typeface="Arial"/>
              <a:ea typeface="Arial"/>
              <a:cs typeface="Arial"/>
              <a:sym typeface="Arial"/>
            </a:endParaRPr>
          </a:p>
          <a:p>
            <a:pPr marL="0" lvl="0" indent="0" algn="l" rtl="0">
              <a:spcBef>
                <a:spcPts val="0"/>
              </a:spcBef>
              <a:spcAft>
                <a:spcPts val="0"/>
              </a:spcAft>
              <a:buNone/>
            </a:pPr>
            <a:r>
              <a:rPr lang="en" sz="1550">
                <a:latin typeface="Arial"/>
                <a:ea typeface="Arial"/>
                <a:cs typeface="Arial"/>
                <a:sym typeface="Arial"/>
              </a:rPr>
              <a:t>Kernel Initializer =‘glorot_uniform'</a:t>
            </a:r>
            <a:endParaRPr sz="1550">
              <a:latin typeface="Arial"/>
              <a:ea typeface="Arial"/>
              <a:cs typeface="Arial"/>
              <a:sym typeface="Arial"/>
            </a:endParaRPr>
          </a:p>
          <a:p>
            <a:pPr marL="0" lvl="0" indent="0" algn="l" rtl="0">
              <a:spcBef>
                <a:spcPts val="0"/>
              </a:spcBef>
              <a:spcAft>
                <a:spcPts val="0"/>
              </a:spcAft>
              <a:buNone/>
            </a:pPr>
            <a:r>
              <a:rPr lang="en" sz="1550">
                <a:latin typeface="Arial"/>
                <a:ea typeface="Arial"/>
                <a:cs typeface="Arial"/>
                <a:sym typeface="Arial"/>
              </a:rPr>
              <a:t>Input Size = [64, 64, 1]</a:t>
            </a:r>
            <a:endParaRPr sz="1550">
              <a:latin typeface="Arial"/>
              <a:ea typeface="Arial"/>
              <a:cs typeface="Arial"/>
              <a:sym typeface="Arial"/>
            </a:endParaRPr>
          </a:p>
          <a:p>
            <a:pPr marL="0" lvl="0" indent="0" algn="l" rtl="0">
              <a:spcBef>
                <a:spcPts val="0"/>
              </a:spcBef>
              <a:spcAft>
                <a:spcPts val="0"/>
              </a:spcAft>
              <a:buNone/>
            </a:pPr>
            <a:r>
              <a:rPr lang="en" sz="1550">
                <a:latin typeface="Arial"/>
                <a:ea typeface="Arial"/>
                <a:cs typeface="Arial"/>
                <a:sym typeface="Arial"/>
              </a:rPr>
              <a:t>n_Classes = 8</a:t>
            </a:r>
            <a:endParaRPr sz="1550">
              <a:latin typeface="Arial"/>
              <a:ea typeface="Arial"/>
              <a:cs typeface="Arial"/>
              <a:sym typeface="Arial"/>
            </a:endParaRPr>
          </a:p>
          <a:p>
            <a:pPr marL="0" lvl="0" indent="0" algn="l" rtl="0">
              <a:spcBef>
                <a:spcPts val="0"/>
              </a:spcBef>
              <a:spcAft>
                <a:spcPts val="0"/>
              </a:spcAft>
              <a:buNone/>
            </a:pPr>
            <a:r>
              <a:rPr lang="en" sz="1550">
                <a:latin typeface="Arial"/>
                <a:ea typeface="Arial"/>
                <a:cs typeface="Arial"/>
                <a:sym typeface="Arial"/>
              </a:rPr>
              <a:t>Optimizer: AdaGrad</a:t>
            </a:r>
            <a:endParaRPr sz="1550">
              <a:latin typeface="Arial"/>
              <a:ea typeface="Arial"/>
              <a:cs typeface="Arial"/>
              <a:sym typeface="Arial"/>
            </a:endParaRPr>
          </a:p>
          <a:p>
            <a:pPr marL="0" lvl="0" indent="0" algn="l" rtl="0">
              <a:spcBef>
                <a:spcPts val="0"/>
              </a:spcBef>
              <a:spcAft>
                <a:spcPts val="0"/>
              </a:spcAft>
              <a:buNone/>
            </a:pPr>
            <a:r>
              <a:rPr lang="en" sz="1550">
                <a:latin typeface="Arial"/>
                <a:ea typeface="Arial"/>
                <a:cs typeface="Arial"/>
                <a:sym typeface="Arial"/>
              </a:rPr>
              <a:t>Batch Size = 32</a:t>
            </a:r>
            <a:endParaRPr sz="1550">
              <a:latin typeface="Arial"/>
              <a:ea typeface="Arial"/>
              <a:cs typeface="Arial"/>
              <a:sym typeface="Arial"/>
            </a:endParaRPr>
          </a:p>
          <a:p>
            <a:pPr marL="0" lvl="0" indent="0" algn="l" rtl="0">
              <a:spcBef>
                <a:spcPts val="0"/>
              </a:spcBef>
              <a:spcAft>
                <a:spcPts val="0"/>
              </a:spcAft>
              <a:buNone/>
            </a:pPr>
            <a:r>
              <a:rPr lang="en" sz="1550">
                <a:latin typeface="Arial"/>
                <a:ea typeface="Arial"/>
                <a:cs typeface="Arial"/>
                <a:sym typeface="Arial"/>
              </a:rPr>
              <a:t>Epoch = 100</a:t>
            </a:r>
            <a:endParaRPr sz="1550">
              <a:latin typeface="Arial"/>
              <a:ea typeface="Arial"/>
              <a:cs typeface="Arial"/>
              <a:sym typeface="Arial"/>
            </a:endParaRPr>
          </a:p>
          <a:p>
            <a:pPr marL="0" lvl="0" indent="0" algn="l" rtl="0">
              <a:spcBef>
                <a:spcPts val="0"/>
              </a:spcBef>
              <a:spcAft>
                <a:spcPts val="0"/>
              </a:spcAft>
              <a:buNone/>
            </a:pPr>
            <a:r>
              <a:rPr lang="en" sz="1550">
                <a:solidFill>
                  <a:srgbClr val="000000"/>
                </a:solidFill>
                <a:latin typeface="Arial"/>
                <a:ea typeface="Arial"/>
                <a:cs typeface="Arial"/>
                <a:sym typeface="Arial"/>
              </a:rPr>
              <a:t>Loss = 'categorical_crossentropy'</a:t>
            </a:r>
            <a:endParaRPr sz="1550">
              <a:latin typeface="Arial"/>
              <a:ea typeface="Arial"/>
              <a:cs typeface="Arial"/>
              <a:sym typeface="Arial"/>
            </a:endParaRPr>
          </a:p>
          <a:p>
            <a:pPr marL="0" lvl="0" indent="0" algn="l" rtl="0">
              <a:spcBef>
                <a:spcPts val="0"/>
              </a:spcBef>
              <a:spcAft>
                <a:spcPts val="0"/>
              </a:spcAft>
              <a:buNone/>
            </a:pPr>
            <a:endParaRPr sz="1550">
              <a:latin typeface="Arial"/>
              <a:ea typeface="Arial"/>
              <a:cs typeface="Arial"/>
              <a:sym typeface="Arial"/>
            </a:endParaRPr>
          </a:p>
        </p:txBody>
      </p:sp>
      <p:sp>
        <p:nvSpPr>
          <p:cNvPr id="396" name="Google Shape;396;p38"/>
          <p:cNvSpPr txBox="1">
            <a:spLocks noGrp="1"/>
          </p:cNvSpPr>
          <p:nvPr>
            <p:ph type="subTitle" idx="1"/>
          </p:nvPr>
        </p:nvSpPr>
        <p:spPr>
          <a:xfrm flipH="1">
            <a:off x="1664900" y="890925"/>
            <a:ext cx="2865000" cy="100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50">
                <a:latin typeface="Arial"/>
                <a:ea typeface="Arial"/>
                <a:cs typeface="Arial"/>
                <a:sym typeface="Arial"/>
              </a:rPr>
              <a:t>Pre-processing：</a:t>
            </a:r>
            <a:endParaRPr sz="1550">
              <a:latin typeface="Arial"/>
              <a:ea typeface="Arial"/>
              <a:cs typeface="Arial"/>
              <a:sym typeface="Arial"/>
            </a:endParaRPr>
          </a:p>
          <a:p>
            <a:pPr marL="0" lvl="0" indent="0" algn="l" rtl="0">
              <a:spcBef>
                <a:spcPts val="0"/>
              </a:spcBef>
              <a:spcAft>
                <a:spcPts val="0"/>
              </a:spcAft>
              <a:buNone/>
            </a:pPr>
            <a:r>
              <a:rPr lang="en" sz="1550">
                <a:latin typeface="Arial"/>
                <a:ea typeface="Arial"/>
                <a:cs typeface="Arial"/>
                <a:sym typeface="Arial"/>
              </a:rPr>
              <a:t>Normalization</a:t>
            </a:r>
            <a:endParaRPr sz="1550">
              <a:latin typeface="Arial"/>
              <a:ea typeface="Arial"/>
              <a:cs typeface="Arial"/>
              <a:sym typeface="Arial"/>
            </a:endParaRPr>
          </a:p>
          <a:p>
            <a:pPr marL="0" lvl="0" indent="0" algn="l" rtl="0">
              <a:spcBef>
                <a:spcPts val="0"/>
              </a:spcBef>
              <a:spcAft>
                <a:spcPts val="0"/>
              </a:spcAft>
              <a:buNone/>
            </a:pPr>
            <a:r>
              <a:rPr lang="en" sz="1550">
                <a:latin typeface="Arial"/>
                <a:ea typeface="Arial"/>
                <a:cs typeface="Arial"/>
                <a:sym typeface="Arial"/>
              </a:rPr>
              <a:t>One-hot</a:t>
            </a:r>
            <a:endParaRPr sz="1550">
              <a:latin typeface="Arial"/>
              <a:ea typeface="Arial"/>
              <a:cs typeface="Arial"/>
              <a:sym typeface="Arial"/>
            </a:endParaRPr>
          </a:p>
        </p:txBody>
      </p:sp>
      <p:pic>
        <p:nvPicPr>
          <p:cNvPr id="2" name="已录下的声音">
            <a:hlinkClick r:id="" action="ppaction://media"/>
            <a:extLst>
              <a:ext uri="{FF2B5EF4-FFF2-40B4-BE49-F238E27FC236}">
                <a16:creationId xmlns:a16="http://schemas.microsoft.com/office/drawing/2014/main" id="{8B2FC175-83C2-48A1-9A79-47E063A4F74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19327" y="4442500"/>
            <a:ext cx="304800" cy="304800"/>
          </a:xfrm>
          <a:prstGeom prst="rect">
            <a:avLst/>
          </a:prstGeom>
        </p:spPr>
      </p:pic>
    </p:spTree>
    <p:extLst>
      <p:ext uri="{BB962C8B-B14F-4D97-AF65-F5344CB8AC3E}">
        <p14:creationId xmlns:p14="http://schemas.microsoft.com/office/powerpoint/2010/main" val="398695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aphicFrame>
        <p:nvGraphicFramePr>
          <p:cNvPr id="401" name="Google Shape;401;p39"/>
          <p:cNvGraphicFramePr/>
          <p:nvPr>
            <p:extLst>
              <p:ext uri="{D42A27DB-BD31-4B8C-83A1-F6EECF244321}">
                <p14:modId xmlns:p14="http://schemas.microsoft.com/office/powerpoint/2010/main" val="1511773950"/>
              </p:ext>
            </p:extLst>
          </p:nvPr>
        </p:nvGraphicFramePr>
        <p:xfrm>
          <a:off x="920342" y="1170775"/>
          <a:ext cx="7918900" cy="3779250"/>
        </p:xfrm>
        <a:graphic>
          <a:graphicData uri="http://schemas.openxmlformats.org/drawingml/2006/table">
            <a:tbl>
              <a:tblPr>
                <a:noFill/>
              </a:tblPr>
              <a:tblGrid>
                <a:gridCol w="1015075">
                  <a:extLst>
                    <a:ext uri="{9D8B030D-6E8A-4147-A177-3AD203B41FA5}">
                      <a16:colId xmlns:a16="http://schemas.microsoft.com/office/drawing/2014/main" val="20000"/>
                    </a:ext>
                  </a:extLst>
                </a:gridCol>
                <a:gridCol w="750175">
                  <a:extLst>
                    <a:ext uri="{9D8B030D-6E8A-4147-A177-3AD203B41FA5}">
                      <a16:colId xmlns:a16="http://schemas.microsoft.com/office/drawing/2014/main" val="20001"/>
                    </a:ext>
                  </a:extLst>
                </a:gridCol>
                <a:gridCol w="804325">
                  <a:extLst>
                    <a:ext uri="{9D8B030D-6E8A-4147-A177-3AD203B41FA5}">
                      <a16:colId xmlns:a16="http://schemas.microsoft.com/office/drawing/2014/main" val="20002"/>
                    </a:ext>
                  </a:extLst>
                </a:gridCol>
                <a:gridCol w="1004975">
                  <a:extLst>
                    <a:ext uri="{9D8B030D-6E8A-4147-A177-3AD203B41FA5}">
                      <a16:colId xmlns:a16="http://schemas.microsoft.com/office/drawing/2014/main" val="20003"/>
                    </a:ext>
                  </a:extLst>
                </a:gridCol>
                <a:gridCol w="946575">
                  <a:extLst>
                    <a:ext uri="{9D8B030D-6E8A-4147-A177-3AD203B41FA5}">
                      <a16:colId xmlns:a16="http://schemas.microsoft.com/office/drawing/2014/main" val="20004"/>
                    </a:ext>
                  </a:extLst>
                </a:gridCol>
                <a:gridCol w="723125">
                  <a:extLst>
                    <a:ext uri="{9D8B030D-6E8A-4147-A177-3AD203B41FA5}">
                      <a16:colId xmlns:a16="http://schemas.microsoft.com/office/drawing/2014/main" val="20005"/>
                    </a:ext>
                  </a:extLst>
                </a:gridCol>
                <a:gridCol w="912600">
                  <a:extLst>
                    <a:ext uri="{9D8B030D-6E8A-4147-A177-3AD203B41FA5}">
                      <a16:colId xmlns:a16="http://schemas.microsoft.com/office/drawing/2014/main" val="20006"/>
                    </a:ext>
                  </a:extLst>
                </a:gridCol>
                <a:gridCol w="632875">
                  <a:extLst>
                    <a:ext uri="{9D8B030D-6E8A-4147-A177-3AD203B41FA5}">
                      <a16:colId xmlns:a16="http://schemas.microsoft.com/office/drawing/2014/main" val="20007"/>
                    </a:ext>
                  </a:extLst>
                </a:gridCol>
                <a:gridCol w="1129175">
                  <a:extLst>
                    <a:ext uri="{9D8B030D-6E8A-4147-A177-3AD203B41FA5}">
                      <a16:colId xmlns:a16="http://schemas.microsoft.com/office/drawing/2014/main" val="20008"/>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neutral</a:t>
                      </a:r>
                      <a:endParaRPr/>
                    </a:p>
                  </a:txBody>
                  <a:tcPr marL="91425" marR="91425" marT="91425" marB="91425"/>
                </a:tc>
                <a:tc>
                  <a:txBody>
                    <a:bodyPr/>
                    <a:lstStyle/>
                    <a:p>
                      <a:pPr marL="0" lvl="0" indent="0" algn="l" rtl="0">
                        <a:spcBef>
                          <a:spcPts val="0"/>
                        </a:spcBef>
                        <a:spcAft>
                          <a:spcPts val="0"/>
                        </a:spcAft>
                        <a:buNone/>
                      </a:pPr>
                      <a:r>
                        <a:rPr lang="en"/>
                        <a:t>happiness</a:t>
                      </a:r>
                      <a:endParaRPr/>
                    </a:p>
                  </a:txBody>
                  <a:tcPr marL="91425" marR="91425" marT="91425" marB="91425"/>
                </a:tc>
                <a:tc>
                  <a:txBody>
                    <a:bodyPr/>
                    <a:lstStyle/>
                    <a:p>
                      <a:pPr marL="0" lvl="0" indent="0" algn="l" rtl="0">
                        <a:spcBef>
                          <a:spcPts val="0"/>
                        </a:spcBef>
                        <a:spcAft>
                          <a:spcPts val="0"/>
                        </a:spcAft>
                        <a:buNone/>
                      </a:pPr>
                      <a:r>
                        <a:rPr lang="en"/>
                        <a:t>surprise</a:t>
                      </a:r>
                      <a:endParaRPr/>
                    </a:p>
                  </a:txBody>
                  <a:tcPr marL="91425" marR="91425" marT="91425" marB="91425"/>
                </a:tc>
                <a:tc>
                  <a:txBody>
                    <a:bodyPr/>
                    <a:lstStyle/>
                    <a:p>
                      <a:pPr marL="0" lvl="0" indent="0" algn="l" rtl="0">
                        <a:spcBef>
                          <a:spcPts val="0"/>
                        </a:spcBef>
                        <a:spcAft>
                          <a:spcPts val="0"/>
                        </a:spcAft>
                        <a:buNone/>
                      </a:pPr>
                      <a:r>
                        <a:rPr lang="en"/>
                        <a:t>sadness</a:t>
                      </a:r>
                      <a:endParaRPr/>
                    </a:p>
                  </a:txBody>
                  <a:tcPr marL="91425" marR="91425" marT="91425" marB="91425"/>
                </a:tc>
                <a:tc>
                  <a:txBody>
                    <a:bodyPr/>
                    <a:lstStyle/>
                    <a:p>
                      <a:pPr marL="0" lvl="0" indent="0" algn="l" rtl="0">
                        <a:spcBef>
                          <a:spcPts val="0"/>
                        </a:spcBef>
                        <a:spcAft>
                          <a:spcPts val="0"/>
                        </a:spcAft>
                        <a:buNone/>
                      </a:pPr>
                      <a:r>
                        <a:rPr lang="en"/>
                        <a:t>anger</a:t>
                      </a:r>
                      <a:endParaRPr/>
                    </a:p>
                  </a:txBody>
                  <a:tcPr marL="91425" marR="91425" marT="91425" marB="91425"/>
                </a:tc>
                <a:tc>
                  <a:txBody>
                    <a:bodyPr/>
                    <a:lstStyle/>
                    <a:p>
                      <a:pPr marL="0" lvl="0" indent="0" algn="l" rtl="0">
                        <a:spcBef>
                          <a:spcPts val="0"/>
                        </a:spcBef>
                        <a:spcAft>
                          <a:spcPts val="0"/>
                        </a:spcAft>
                        <a:buNone/>
                      </a:pPr>
                      <a:r>
                        <a:rPr lang="en"/>
                        <a:t>disgust</a:t>
                      </a:r>
                      <a:endParaRPr/>
                    </a:p>
                  </a:txBody>
                  <a:tcPr marL="91425" marR="91425" marT="91425" marB="91425"/>
                </a:tc>
                <a:tc>
                  <a:txBody>
                    <a:bodyPr/>
                    <a:lstStyle/>
                    <a:p>
                      <a:pPr marL="0" lvl="0" indent="0" algn="l" rtl="0">
                        <a:spcBef>
                          <a:spcPts val="0"/>
                        </a:spcBef>
                        <a:spcAft>
                          <a:spcPts val="0"/>
                        </a:spcAft>
                        <a:buNone/>
                      </a:pPr>
                      <a:r>
                        <a:rPr lang="en"/>
                        <a:t>fear</a:t>
                      </a:r>
                      <a:endParaRPr/>
                    </a:p>
                  </a:txBody>
                  <a:tcPr marL="91425" marR="91425" marT="91425" marB="91425"/>
                </a:tc>
                <a:tc>
                  <a:txBody>
                    <a:bodyPr/>
                    <a:lstStyle/>
                    <a:p>
                      <a:pPr marL="0" lvl="0" indent="0" algn="l" rtl="0">
                        <a:spcBef>
                          <a:spcPts val="0"/>
                        </a:spcBef>
                        <a:spcAft>
                          <a:spcPts val="0"/>
                        </a:spcAft>
                        <a:buNone/>
                      </a:pPr>
                      <a:r>
                        <a:rPr lang="en" dirty="0"/>
                        <a:t>contempt</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neutral</a:t>
                      </a:r>
                      <a:endParaRPr/>
                    </a:p>
                  </a:txBody>
                  <a:tcPr marL="91425" marR="91425" marT="91425" marB="91425"/>
                </a:tc>
                <a:tc>
                  <a:txBody>
                    <a:bodyPr/>
                    <a:lstStyle/>
                    <a:p>
                      <a:pPr marL="0" lvl="0" indent="0" algn="l" rtl="0">
                        <a:spcBef>
                          <a:spcPts val="0"/>
                        </a:spcBef>
                        <a:spcAft>
                          <a:spcPts val="0"/>
                        </a:spcAft>
                        <a:buNone/>
                      </a:pPr>
                      <a:r>
                        <a:rPr lang="en"/>
                        <a:t>1099</a:t>
                      </a:r>
                      <a:endParaRPr/>
                    </a:p>
                  </a:txBody>
                  <a:tcPr marL="91425" marR="91425" marT="91425" marB="91425"/>
                </a:tc>
                <a:tc>
                  <a:txBody>
                    <a:bodyPr/>
                    <a:lstStyle/>
                    <a:p>
                      <a:pPr marL="0" lvl="0" indent="0" algn="l" rtl="0">
                        <a:spcBef>
                          <a:spcPts val="0"/>
                        </a:spcBef>
                        <a:spcAft>
                          <a:spcPts val="0"/>
                        </a:spcAft>
                        <a:buNone/>
                      </a:pPr>
                      <a:r>
                        <a:rPr lang="en-US" dirty="0"/>
                        <a:t>59</a:t>
                      </a:r>
                      <a:endParaRPr dirty="0"/>
                    </a:p>
                  </a:txBody>
                  <a:tcPr marL="91425" marR="91425" marT="91425" marB="91425"/>
                </a:tc>
                <a:tc>
                  <a:txBody>
                    <a:bodyPr/>
                    <a:lstStyle/>
                    <a:p>
                      <a:pPr marL="0" lvl="0" indent="0" algn="l" rtl="0">
                        <a:spcBef>
                          <a:spcPts val="0"/>
                        </a:spcBef>
                        <a:spcAft>
                          <a:spcPts val="0"/>
                        </a:spcAft>
                        <a:buNone/>
                      </a:pPr>
                      <a:r>
                        <a:rPr lang="en-US" dirty="0"/>
                        <a:t>45</a:t>
                      </a:r>
                      <a:endParaRPr dirty="0"/>
                    </a:p>
                  </a:txBody>
                  <a:tcPr marL="91425" marR="91425" marT="91425" marB="91425"/>
                </a:tc>
                <a:tc>
                  <a:txBody>
                    <a:bodyPr/>
                    <a:lstStyle/>
                    <a:p>
                      <a:pPr marL="0" lvl="0" indent="0" algn="l" rtl="0">
                        <a:spcBef>
                          <a:spcPts val="0"/>
                        </a:spcBef>
                        <a:spcAft>
                          <a:spcPts val="0"/>
                        </a:spcAft>
                        <a:buNone/>
                      </a:pPr>
                      <a:r>
                        <a:rPr lang="en-US" dirty="0"/>
                        <a:t>157</a:t>
                      </a:r>
                      <a:endParaRPr dirty="0"/>
                    </a:p>
                  </a:txBody>
                  <a:tcPr marL="91425" marR="91425" marT="91425" marB="91425"/>
                </a:tc>
                <a:tc>
                  <a:txBody>
                    <a:bodyPr/>
                    <a:lstStyle/>
                    <a:p>
                      <a:pPr marL="0" lvl="0" indent="0" algn="l" rtl="0">
                        <a:spcBef>
                          <a:spcPts val="0"/>
                        </a:spcBef>
                        <a:spcAft>
                          <a:spcPts val="0"/>
                        </a:spcAft>
                        <a:buNone/>
                      </a:pPr>
                      <a:r>
                        <a:rPr lang="en-US" dirty="0"/>
                        <a:t>37</a:t>
                      </a:r>
                      <a:endParaRPr dirty="0"/>
                    </a:p>
                  </a:txBody>
                  <a:tcPr marL="91425" marR="91425" marT="91425" marB="91425"/>
                </a:tc>
                <a:tc>
                  <a:txBody>
                    <a:bodyPr/>
                    <a:lstStyle/>
                    <a:p>
                      <a:pPr marL="0" lvl="0" indent="0" algn="l" rtl="0">
                        <a:spcBef>
                          <a:spcPts val="0"/>
                        </a:spcBef>
                        <a:spcAft>
                          <a:spcPts val="0"/>
                        </a:spcAft>
                        <a:buNone/>
                      </a:pPr>
                      <a:r>
                        <a:rPr lang="en-US" dirty="0"/>
                        <a:t>3</a:t>
                      </a:r>
                      <a:endParaRPr dirty="0"/>
                    </a:p>
                  </a:txBody>
                  <a:tcPr marL="91425" marR="91425" marT="91425" marB="91425"/>
                </a:tc>
                <a:tc>
                  <a:txBody>
                    <a:bodyPr/>
                    <a:lstStyle/>
                    <a:p>
                      <a:pPr marL="0" lvl="0" indent="0" algn="l" rtl="0">
                        <a:spcBef>
                          <a:spcPts val="0"/>
                        </a:spcBef>
                        <a:spcAft>
                          <a:spcPts val="0"/>
                        </a:spcAft>
                        <a:buNone/>
                      </a:pPr>
                      <a:r>
                        <a:rPr lang="en-US" dirty="0"/>
                        <a:t>11</a:t>
                      </a:r>
                      <a:endParaRPr dirty="0"/>
                    </a:p>
                  </a:txBody>
                  <a:tcPr marL="91425" marR="91425" marT="91425" marB="91425"/>
                </a:tc>
                <a:tc>
                  <a:txBody>
                    <a:bodyPr/>
                    <a:lstStyle/>
                    <a:p>
                      <a:pPr marL="0" lvl="0" indent="0" algn="l" rtl="0">
                        <a:spcBef>
                          <a:spcPts val="0"/>
                        </a:spcBef>
                        <a:spcAft>
                          <a:spcPts val="0"/>
                        </a:spcAft>
                        <a:buNone/>
                      </a:pPr>
                      <a:r>
                        <a:rPr lang="en-US" dirty="0"/>
                        <a:t>16</a:t>
                      </a:r>
                      <a:endParaRPr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happiness</a:t>
                      </a:r>
                      <a:endParaRPr/>
                    </a:p>
                  </a:txBody>
                  <a:tcPr marL="91425" marR="91425" marT="91425" marB="91425"/>
                </a:tc>
                <a:tc>
                  <a:txBody>
                    <a:bodyPr/>
                    <a:lstStyle/>
                    <a:p>
                      <a:pPr marL="0" lvl="0" indent="0" algn="l" rtl="0">
                        <a:spcBef>
                          <a:spcPts val="0"/>
                        </a:spcBef>
                        <a:spcAft>
                          <a:spcPts val="0"/>
                        </a:spcAft>
                        <a:buNone/>
                      </a:pPr>
                      <a:r>
                        <a:rPr lang="en-US" dirty="0"/>
                        <a:t>20</a:t>
                      </a:r>
                      <a:endParaRPr dirty="0"/>
                    </a:p>
                  </a:txBody>
                  <a:tcPr marL="91425" marR="91425" marT="91425" marB="91425"/>
                </a:tc>
                <a:tc>
                  <a:txBody>
                    <a:bodyPr/>
                    <a:lstStyle/>
                    <a:p>
                      <a:pPr marL="0" lvl="0" indent="0" algn="l" rtl="0">
                        <a:spcBef>
                          <a:spcPts val="0"/>
                        </a:spcBef>
                        <a:spcAft>
                          <a:spcPts val="0"/>
                        </a:spcAft>
                        <a:buNone/>
                      </a:pPr>
                      <a:r>
                        <a:rPr lang="en-US" dirty="0"/>
                        <a:t>788</a:t>
                      </a:r>
                      <a:endParaRPr dirty="0"/>
                    </a:p>
                  </a:txBody>
                  <a:tcPr marL="91425" marR="91425" marT="91425" marB="91425"/>
                </a:tc>
                <a:tc>
                  <a:txBody>
                    <a:bodyPr/>
                    <a:lstStyle/>
                    <a:p>
                      <a:pPr marL="0" lvl="0" indent="0" algn="l" rtl="0">
                        <a:spcBef>
                          <a:spcPts val="0"/>
                        </a:spcBef>
                        <a:spcAft>
                          <a:spcPts val="0"/>
                        </a:spcAft>
                        <a:buNone/>
                      </a:pPr>
                      <a:r>
                        <a:rPr lang="en-US" dirty="0"/>
                        <a:t>13</a:t>
                      </a:r>
                      <a:endParaRPr dirty="0"/>
                    </a:p>
                  </a:txBody>
                  <a:tcPr marL="91425" marR="91425" marT="91425" marB="91425"/>
                </a:tc>
                <a:tc>
                  <a:txBody>
                    <a:bodyPr/>
                    <a:lstStyle/>
                    <a:p>
                      <a:pPr marL="0" lvl="0" indent="0" algn="l" rtl="0">
                        <a:spcBef>
                          <a:spcPts val="0"/>
                        </a:spcBef>
                        <a:spcAft>
                          <a:spcPts val="0"/>
                        </a:spcAft>
                        <a:buNone/>
                      </a:pPr>
                      <a:r>
                        <a:rPr lang="en-US" dirty="0"/>
                        <a:t>16</a:t>
                      </a:r>
                      <a:endParaRPr dirty="0"/>
                    </a:p>
                  </a:txBody>
                  <a:tcPr marL="91425" marR="91425" marT="91425" marB="91425"/>
                </a:tc>
                <a:tc>
                  <a:txBody>
                    <a:bodyPr/>
                    <a:lstStyle/>
                    <a:p>
                      <a:pPr marL="0" lvl="0" indent="0" algn="l" rtl="0">
                        <a:spcBef>
                          <a:spcPts val="0"/>
                        </a:spcBef>
                        <a:spcAft>
                          <a:spcPts val="0"/>
                        </a:spcAft>
                        <a:buNone/>
                      </a:pPr>
                      <a:r>
                        <a:rPr lang="en-US" dirty="0"/>
                        <a:t>17</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3</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surprise</a:t>
                      </a:r>
                      <a:endParaRPr/>
                    </a:p>
                  </a:txBody>
                  <a:tcPr marL="91425" marR="91425" marT="91425" marB="91425"/>
                </a:tc>
                <a:tc>
                  <a:txBody>
                    <a:bodyPr/>
                    <a:lstStyle/>
                    <a:p>
                      <a:pPr marL="0" lvl="0" indent="0" algn="l" rtl="0">
                        <a:spcBef>
                          <a:spcPts val="0"/>
                        </a:spcBef>
                        <a:spcAft>
                          <a:spcPts val="0"/>
                        </a:spcAft>
                        <a:buNone/>
                      </a:pPr>
                      <a:r>
                        <a:rPr lang="en-US" dirty="0"/>
                        <a:t>22</a:t>
                      </a:r>
                      <a:endParaRPr dirty="0"/>
                    </a:p>
                  </a:txBody>
                  <a:tcPr marL="91425" marR="91425" marT="91425" marB="91425"/>
                </a:tc>
                <a:tc>
                  <a:txBody>
                    <a:bodyPr/>
                    <a:lstStyle/>
                    <a:p>
                      <a:pPr marL="0" lvl="0" indent="0" algn="l" rtl="0">
                        <a:spcBef>
                          <a:spcPts val="0"/>
                        </a:spcBef>
                        <a:spcAft>
                          <a:spcPts val="0"/>
                        </a:spcAft>
                        <a:buNone/>
                      </a:pPr>
                      <a:r>
                        <a:rPr lang="en-US" dirty="0"/>
                        <a:t>27</a:t>
                      </a:r>
                      <a:endParaRPr dirty="0"/>
                    </a:p>
                  </a:txBody>
                  <a:tcPr marL="91425" marR="91425" marT="91425" marB="91425"/>
                </a:tc>
                <a:tc>
                  <a:txBody>
                    <a:bodyPr/>
                    <a:lstStyle/>
                    <a:p>
                      <a:pPr marL="0" lvl="0" indent="0" algn="l" rtl="0">
                        <a:spcBef>
                          <a:spcPts val="0"/>
                        </a:spcBef>
                        <a:spcAft>
                          <a:spcPts val="0"/>
                        </a:spcAft>
                        <a:buNone/>
                      </a:pPr>
                      <a:r>
                        <a:rPr lang="en-US" dirty="0"/>
                        <a:t>361</a:t>
                      </a:r>
                      <a:endParaRPr dirty="0"/>
                    </a:p>
                  </a:txBody>
                  <a:tcPr marL="91425" marR="91425" marT="91425" marB="91425"/>
                </a:tc>
                <a:tc>
                  <a:txBody>
                    <a:bodyPr/>
                    <a:lstStyle/>
                    <a:p>
                      <a:pPr marL="0" lvl="0" indent="0" algn="l" rtl="0">
                        <a:spcBef>
                          <a:spcPts val="0"/>
                        </a:spcBef>
                        <a:spcAft>
                          <a:spcPts val="0"/>
                        </a:spcAft>
                        <a:buNone/>
                      </a:pPr>
                      <a:r>
                        <a:rPr lang="en-US" dirty="0"/>
                        <a:t>5</a:t>
                      </a:r>
                      <a:endParaRPr dirty="0"/>
                    </a:p>
                  </a:txBody>
                  <a:tcPr marL="91425" marR="91425" marT="91425" marB="91425"/>
                </a:tc>
                <a:tc>
                  <a:txBody>
                    <a:bodyPr/>
                    <a:lstStyle/>
                    <a:p>
                      <a:pPr marL="0" lvl="0" indent="0" algn="l" rtl="0">
                        <a:spcBef>
                          <a:spcPts val="0"/>
                        </a:spcBef>
                        <a:spcAft>
                          <a:spcPts val="0"/>
                        </a:spcAft>
                        <a:buNone/>
                      </a:pPr>
                      <a:r>
                        <a:rPr lang="en-US" dirty="0"/>
                        <a:t>5</a:t>
                      </a:r>
                      <a:endParaRPr dirty="0"/>
                    </a:p>
                  </a:txBody>
                  <a:tcPr marL="91425" marR="91425" marT="91425" marB="91425"/>
                </a:tc>
                <a:tc>
                  <a:txBody>
                    <a:bodyPr/>
                    <a:lstStyle/>
                    <a:p>
                      <a:pPr marL="0" lvl="0" indent="0" algn="l" rtl="0">
                        <a:spcBef>
                          <a:spcPts val="0"/>
                        </a:spcBef>
                        <a:spcAft>
                          <a:spcPts val="0"/>
                        </a:spcAft>
                        <a:buNone/>
                      </a:pPr>
                      <a:r>
                        <a:rPr lang="en-US" dirty="0"/>
                        <a:t>2</a:t>
                      </a:r>
                      <a:endParaRPr dirty="0"/>
                    </a:p>
                  </a:txBody>
                  <a:tcPr marL="91425" marR="91425" marT="91425" marB="91425"/>
                </a:tc>
                <a:tc>
                  <a:txBody>
                    <a:bodyPr/>
                    <a:lstStyle/>
                    <a:p>
                      <a:pPr marL="0" lvl="0" indent="0" algn="l" rtl="0">
                        <a:spcBef>
                          <a:spcPts val="0"/>
                        </a:spcBef>
                        <a:spcAft>
                          <a:spcPts val="0"/>
                        </a:spcAft>
                        <a:buNone/>
                      </a:pPr>
                      <a:r>
                        <a:rPr lang="en-US" dirty="0"/>
                        <a:t>32</a:t>
                      </a:r>
                      <a:endParaRPr dirty="0"/>
                    </a:p>
                  </a:txBody>
                  <a:tcPr marL="91425" marR="91425" marT="91425" marB="91425"/>
                </a:tc>
                <a:tc>
                  <a:txBody>
                    <a:bodyPr/>
                    <a:lstStyle/>
                    <a:p>
                      <a:pPr marL="0" lvl="0" indent="0" algn="l" rtl="0">
                        <a:spcBef>
                          <a:spcPts val="0"/>
                        </a:spcBef>
                        <a:spcAft>
                          <a:spcPts val="0"/>
                        </a:spcAft>
                        <a:buNone/>
                      </a:pPr>
                      <a:r>
                        <a:rPr lang="en-US" dirty="0"/>
                        <a:t>1</a:t>
                      </a:r>
                      <a:endParaRPr dirty="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sadness</a:t>
                      </a:r>
                      <a:endParaRPr/>
                    </a:p>
                  </a:txBody>
                  <a:tcPr marL="91425" marR="91425" marT="91425" marB="91425"/>
                </a:tc>
                <a:tc>
                  <a:txBody>
                    <a:bodyPr/>
                    <a:lstStyle/>
                    <a:p>
                      <a:pPr marL="0" lvl="0" indent="0" algn="l" rtl="0">
                        <a:spcBef>
                          <a:spcPts val="0"/>
                        </a:spcBef>
                        <a:spcAft>
                          <a:spcPts val="0"/>
                        </a:spcAft>
                        <a:buNone/>
                      </a:pPr>
                      <a:r>
                        <a:rPr lang="en-US" dirty="0"/>
                        <a:t>88</a:t>
                      </a:r>
                      <a:endParaRPr dirty="0"/>
                    </a:p>
                  </a:txBody>
                  <a:tcPr marL="91425" marR="91425" marT="91425" marB="91425"/>
                </a:tc>
                <a:tc>
                  <a:txBody>
                    <a:bodyPr/>
                    <a:lstStyle/>
                    <a:p>
                      <a:pPr marL="0" lvl="0" indent="0" algn="l" rtl="0">
                        <a:spcBef>
                          <a:spcPts val="0"/>
                        </a:spcBef>
                        <a:spcAft>
                          <a:spcPts val="0"/>
                        </a:spcAft>
                        <a:buNone/>
                      </a:pPr>
                      <a:r>
                        <a:rPr lang="en-US" dirty="0"/>
                        <a:t>20</a:t>
                      </a:r>
                      <a:endParaRPr dirty="0"/>
                    </a:p>
                  </a:txBody>
                  <a:tcPr marL="91425" marR="91425" marT="91425" marB="91425"/>
                </a:tc>
                <a:tc>
                  <a:txBody>
                    <a:bodyPr/>
                    <a:lstStyle/>
                    <a:p>
                      <a:pPr marL="0" lvl="0" indent="0" algn="l" rtl="0">
                        <a:spcBef>
                          <a:spcPts val="0"/>
                        </a:spcBef>
                        <a:spcAft>
                          <a:spcPts val="0"/>
                        </a:spcAft>
                        <a:buNone/>
                      </a:pPr>
                      <a:r>
                        <a:rPr lang="en-US" dirty="0"/>
                        <a:t>4</a:t>
                      </a:r>
                      <a:endParaRPr dirty="0"/>
                    </a:p>
                  </a:txBody>
                  <a:tcPr marL="91425" marR="91425" marT="91425" marB="91425"/>
                </a:tc>
                <a:tc>
                  <a:txBody>
                    <a:bodyPr/>
                    <a:lstStyle/>
                    <a:p>
                      <a:pPr marL="0" lvl="0" indent="0" algn="l" rtl="0">
                        <a:spcBef>
                          <a:spcPts val="0"/>
                        </a:spcBef>
                        <a:spcAft>
                          <a:spcPts val="0"/>
                        </a:spcAft>
                        <a:buNone/>
                      </a:pPr>
                      <a:r>
                        <a:rPr lang="en-US" dirty="0"/>
                        <a:t>233</a:t>
                      </a:r>
                      <a:endParaRPr dirty="0"/>
                    </a:p>
                  </a:txBody>
                  <a:tcPr marL="91425" marR="91425" marT="91425" marB="91425"/>
                </a:tc>
                <a:tc>
                  <a:txBody>
                    <a:bodyPr/>
                    <a:lstStyle/>
                    <a:p>
                      <a:pPr marL="0" lvl="0" indent="0" algn="l" rtl="0">
                        <a:spcBef>
                          <a:spcPts val="0"/>
                        </a:spcBef>
                        <a:spcAft>
                          <a:spcPts val="0"/>
                        </a:spcAft>
                        <a:buNone/>
                      </a:pPr>
                      <a:r>
                        <a:rPr lang="en-US" dirty="0"/>
                        <a:t>10</a:t>
                      </a:r>
                      <a:endParaRPr dirty="0"/>
                    </a:p>
                  </a:txBody>
                  <a:tcPr marL="91425" marR="91425" marT="91425" marB="91425"/>
                </a:tc>
                <a:tc>
                  <a:txBody>
                    <a:bodyPr/>
                    <a:lstStyle/>
                    <a:p>
                      <a:pPr marL="0" lvl="0" indent="0" algn="l" rtl="0">
                        <a:spcBef>
                          <a:spcPts val="0"/>
                        </a:spcBef>
                        <a:spcAft>
                          <a:spcPts val="0"/>
                        </a:spcAft>
                        <a:buNone/>
                      </a:pPr>
                      <a:r>
                        <a:rPr lang="en-US" dirty="0"/>
                        <a:t>1</a:t>
                      </a:r>
                      <a:endParaRPr dirty="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tc>
                  <a:txBody>
                    <a:bodyPr/>
                    <a:lstStyle/>
                    <a:p>
                      <a:pPr marL="0" lvl="0" indent="0" algn="l" rtl="0">
                        <a:spcBef>
                          <a:spcPts val="0"/>
                        </a:spcBef>
                        <a:spcAft>
                          <a:spcPts val="0"/>
                        </a:spcAft>
                        <a:buNone/>
                      </a:pPr>
                      <a:r>
                        <a:rPr lang="en-US" dirty="0"/>
                        <a:t>4</a:t>
                      </a:r>
                      <a:endParaRPr dirty="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anger</a:t>
                      </a:r>
                      <a:endParaRPr/>
                    </a:p>
                  </a:txBody>
                  <a:tcPr marL="91425" marR="91425" marT="91425" marB="91425"/>
                </a:tc>
                <a:tc>
                  <a:txBody>
                    <a:bodyPr/>
                    <a:lstStyle/>
                    <a:p>
                      <a:pPr marL="0" lvl="0" indent="0" algn="l" rtl="0">
                        <a:spcBef>
                          <a:spcPts val="0"/>
                        </a:spcBef>
                        <a:spcAft>
                          <a:spcPts val="0"/>
                        </a:spcAft>
                        <a:buNone/>
                      </a:pPr>
                      <a:r>
                        <a:rPr lang="en-US" dirty="0"/>
                        <a:t>41</a:t>
                      </a:r>
                      <a:endParaRPr dirty="0"/>
                    </a:p>
                  </a:txBody>
                  <a:tcPr marL="91425" marR="91425" marT="91425" marB="91425"/>
                </a:tc>
                <a:tc>
                  <a:txBody>
                    <a:bodyPr/>
                    <a:lstStyle/>
                    <a:p>
                      <a:pPr marL="0" lvl="0" indent="0" algn="l" rtl="0">
                        <a:spcBef>
                          <a:spcPts val="0"/>
                        </a:spcBef>
                        <a:spcAft>
                          <a:spcPts val="0"/>
                        </a:spcAft>
                        <a:buNone/>
                      </a:pPr>
                      <a:r>
                        <a:rPr lang="en-US" dirty="0"/>
                        <a:t>33</a:t>
                      </a:r>
                      <a:endParaRPr dirty="0"/>
                    </a:p>
                  </a:txBody>
                  <a:tcPr marL="91425" marR="91425" marT="91425" marB="91425"/>
                </a:tc>
                <a:tc>
                  <a:txBody>
                    <a:bodyPr/>
                    <a:lstStyle/>
                    <a:p>
                      <a:pPr marL="0" lvl="0" indent="0" algn="l" rtl="0">
                        <a:spcBef>
                          <a:spcPts val="0"/>
                        </a:spcBef>
                        <a:spcAft>
                          <a:spcPts val="0"/>
                        </a:spcAft>
                        <a:buNone/>
                      </a:pPr>
                      <a:r>
                        <a:rPr lang="en-US" dirty="0"/>
                        <a:t>17</a:t>
                      </a:r>
                      <a:endParaRPr dirty="0"/>
                    </a:p>
                  </a:txBody>
                  <a:tcPr marL="91425" marR="91425" marT="91425" marB="91425"/>
                </a:tc>
                <a:tc>
                  <a:txBody>
                    <a:bodyPr/>
                    <a:lstStyle/>
                    <a:p>
                      <a:pPr marL="0" lvl="0" indent="0" algn="l" rtl="0">
                        <a:spcBef>
                          <a:spcPts val="0"/>
                        </a:spcBef>
                        <a:spcAft>
                          <a:spcPts val="0"/>
                        </a:spcAft>
                        <a:buNone/>
                      </a:pPr>
                      <a:r>
                        <a:rPr lang="en-US" dirty="0"/>
                        <a:t>30</a:t>
                      </a:r>
                      <a:endParaRPr dirty="0"/>
                    </a:p>
                  </a:txBody>
                  <a:tcPr marL="91425" marR="91425" marT="91425" marB="91425"/>
                </a:tc>
                <a:tc>
                  <a:txBody>
                    <a:bodyPr/>
                    <a:lstStyle/>
                    <a:p>
                      <a:pPr marL="0" lvl="0" indent="0" algn="l" rtl="0">
                        <a:spcBef>
                          <a:spcPts val="0"/>
                        </a:spcBef>
                        <a:spcAft>
                          <a:spcPts val="0"/>
                        </a:spcAft>
                        <a:buNone/>
                      </a:pPr>
                      <a:r>
                        <a:rPr lang="en-US" dirty="0"/>
                        <a:t>251</a:t>
                      </a:r>
                      <a:endParaRPr dirty="0"/>
                    </a:p>
                  </a:txBody>
                  <a:tcPr marL="91425" marR="91425" marT="91425" marB="91425"/>
                </a:tc>
                <a:tc>
                  <a:txBody>
                    <a:bodyPr/>
                    <a:lstStyle/>
                    <a:p>
                      <a:pPr marL="0" lvl="0" indent="0" algn="l" rtl="0">
                        <a:spcBef>
                          <a:spcPts val="0"/>
                        </a:spcBef>
                        <a:spcAft>
                          <a:spcPts val="0"/>
                        </a:spcAft>
                        <a:buNone/>
                      </a:pPr>
                      <a:r>
                        <a:rPr lang="en-US" dirty="0"/>
                        <a:t>11</a:t>
                      </a:r>
                      <a:endParaRPr dirty="0"/>
                    </a:p>
                  </a:txBody>
                  <a:tcPr marL="91425" marR="91425" marT="91425" marB="91425"/>
                </a:tc>
                <a:tc>
                  <a:txBody>
                    <a:bodyPr/>
                    <a:lstStyle/>
                    <a:p>
                      <a:pPr marL="0" lvl="0" indent="0" algn="l" rtl="0">
                        <a:spcBef>
                          <a:spcPts val="0"/>
                        </a:spcBef>
                        <a:spcAft>
                          <a:spcPts val="0"/>
                        </a:spcAft>
                        <a:buNone/>
                      </a:pPr>
                      <a:r>
                        <a:rPr lang="en-US" dirty="0"/>
                        <a:t>9</a:t>
                      </a:r>
                      <a:endParaRPr dirty="0"/>
                    </a:p>
                  </a:txBody>
                  <a:tcPr marL="91425" marR="91425" marT="91425" marB="91425"/>
                </a:tc>
                <a:tc>
                  <a:txBody>
                    <a:bodyPr/>
                    <a:lstStyle/>
                    <a:p>
                      <a:pPr marL="0" lvl="0" indent="0" algn="l" rtl="0">
                        <a:spcBef>
                          <a:spcPts val="0"/>
                        </a:spcBef>
                        <a:spcAft>
                          <a:spcPts val="0"/>
                        </a:spcAft>
                        <a:buNone/>
                      </a:pPr>
                      <a:r>
                        <a:rPr lang="en-US" dirty="0"/>
                        <a:t>6</a:t>
                      </a:r>
                      <a:endParaRPr dirty="0"/>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disgust</a:t>
                      </a:r>
                      <a:endParaRPr/>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2</a:t>
                      </a:r>
                      <a:endParaRPr dirty="0"/>
                    </a:p>
                  </a:txBody>
                  <a:tcPr marL="91425" marR="91425" marT="91425" marB="91425"/>
                </a:tc>
                <a:tc>
                  <a:txBody>
                    <a:bodyPr/>
                    <a:lstStyle/>
                    <a:p>
                      <a:pPr marL="0" lvl="0" indent="0" algn="l" rtl="0">
                        <a:spcBef>
                          <a:spcPts val="0"/>
                        </a:spcBef>
                        <a:spcAft>
                          <a:spcPts val="0"/>
                        </a:spcAft>
                        <a:buNone/>
                      </a:pPr>
                      <a:r>
                        <a:rPr lang="en-US" dirty="0"/>
                        <a:t>1</a:t>
                      </a:r>
                      <a:endParaRPr dirty="0"/>
                    </a:p>
                  </a:txBody>
                  <a:tcPr marL="91425" marR="91425" marT="91425" marB="91425"/>
                </a:tc>
                <a:tc>
                  <a:txBody>
                    <a:bodyPr/>
                    <a:lstStyle/>
                    <a:p>
                      <a:pPr marL="0" lvl="0" indent="0" algn="l" rtl="0">
                        <a:spcBef>
                          <a:spcPts val="0"/>
                        </a:spcBef>
                        <a:spcAft>
                          <a:spcPts val="0"/>
                        </a:spcAft>
                        <a:buNone/>
                      </a:pPr>
                      <a:r>
                        <a:rPr lang="en-US" dirty="0"/>
                        <a:t>4</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1</a:t>
                      </a:r>
                      <a:endParaRPr dirty="0"/>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fear</a:t>
                      </a:r>
                      <a:endParaRPr/>
                    </a:p>
                  </a:txBody>
                  <a:tcPr marL="91425" marR="91425" marT="91425" marB="91425"/>
                </a:tc>
                <a:tc>
                  <a:txBody>
                    <a:bodyPr/>
                    <a:lstStyle/>
                    <a:p>
                      <a:pPr marL="0" lvl="0" indent="0" algn="l" rtl="0">
                        <a:spcBef>
                          <a:spcPts val="0"/>
                        </a:spcBef>
                        <a:spcAft>
                          <a:spcPts val="0"/>
                        </a:spcAft>
                        <a:buNone/>
                      </a:pPr>
                      <a:r>
                        <a:rPr lang="en-US" dirty="0"/>
                        <a:t>4</a:t>
                      </a:r>
                      <a:endParaRPr dirty="0"/>
                    </a:p>
                  </a:txBody>
                  <a:tcPr marL="91425" marR="91425" marT="91425" marB="91425"/>
                </a:tc>
                <a:tc>
                  <a:txBody>
                    <a:bodyPr/>
                    <a:lstStyle/>
                    <a:p>
                      <a:pPr marL="0" lvl="0" indent="0" algn="l" rtl="0">
                        <a:spcBef>
                          <a:spcPts val="0"/>
                        </a:spcBef>
                        <a:spcAft>
                          <a:spcPts val="0"/>
                        </a:spcAft>
                        <a:buNone/>
                      </a:pPr>
                      <a:r>
                        <a:rPr lang="en-US" dirty="0"/>
                        <a:t>2</a:t>
                      </a:r>
                      <a:endParaRPr dirty="0"/>
                    </a:p>
                  </a:txBody>
                  <a:tcPr marL="91425" marR="91425" marT="91425" marB="91425"/>
                </a:tc>
                <a:tc>
                  <a:txBody>
                    <a:bodyPr/>
                    <a:lstStyle/>
                    <a:p>
                      <a:pPr marL="0" lvl="0" indent="0" algn="l" rtl="0">
                        <a:spcBef>
                          <a:spcPts val="0"/>
                        </a:spcBef>
                        <a:spcAft>
                          <a:spcPts val="0"/>
                        </a:spcAft>
                        <a:buNone/>
                      </a:pPr>
                      <a:r>
                        <a:rPr lang="en-US" dirty="0"/>
                        <a:t>10</a:t>
                      </a:r>
                      <a:endParaRPr dirty="0"/>
                    </a:p>
                  </a:txBody>
                  <a:tcPr marL="91425" marR="91425" marT="91425" marB="91425"/>
                </a:tc>
                <a:tc>
                  <a:txBody>
                    <a:bodyPr/>
                    <a:lstStyle/>
                    <a:p>
                      <a:pPr marL="0" lvl="0" indent="0" algn="l" rtl="0">
                        <a:spcBef>
                          <a:spcPts val="0"/>
                        </a:spcBef>
                        <a:spcAft>
                          <a:spcPts val="0"/>
                        </a:spcAft>
                        <a:buNone/>
                      </a:pPr>
                      <a:r>
                        <a:rPr lang="en-US" dirty="0"/>
                        <a:t>6</a:t>
                      </a:r>
                      <a:endParaRPr dirty="0"/>
                    </a:p>
                  </a:txBody>
                  <a:tcPr marL="91425" marR="91425" marT="91425" marB="91425"/>
                </a:tc>
                <a:tc>
                  <a:txBody>
                    <a:bodyPr/>
                    <a:lstStyle/>
                    <a:p>
                      <a:pPr marL="0" lvl="0" indent="0" algn="l" rtl="0">
                        <a:spcBef>
                          <a:spcPts val="0"/>
                        </a:spcBef>
                        <a:spcAft>
                          <a:spcPts val="0"/>
                        </a:spcAft>
                        <a:buNone/>
                      </a:pPr>
                      <a:r>
                        <a:rPr lang="en-US" dirty="0"/>
                        <a:t>1</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35</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t>contempt</a:t>
                      </a:r>
                      <a:endParaRPr/>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0</a:t>
                      </a:r>
                      <a:endParaRPr dirty="0"/>
                    </a:p>
                  </a:txBody>
                  <a:tcPr marL="91425" marR="91425" marT="91425" marB="91425"/>
                </a:tc>
                <a:tc>
                  <a:txBody>
                    <a:bodyPr/>
                    <a:lstStyle/>
                    <a:p>
                      <a:pPr marL="0" lvl="0" indent="0" algn="l" rtl="0">
                        <a:spcBef>
                          <a:spcPts val="0"/>
                        </a:spcBef>
                        <a:spcAft>
                          <a:spcPts val="0"/>
                        </a:spcAft>
                        <a:buNone/>
                      </a:pPr>
                      <a:r>
                        <a:rPr lang="en-US" dirty="0"/>
                        <a:t>2</a:t>
                      </a:r>
                      <a:endParaRPr dirty="0"/>
                    </a:p>
                  </a:txBody>
                  <a:tcPr marL="91425" marR="91425" marT="91425" marB="91425"/>
                </a:tc>
                <a:extLst>
                  <a:ext uri="{0D108BD9-81ED-4DB2-BD59-A6C34878D82A}">
                    <a16:rowId xmlns:a16="http://schemas.microsoft.com/office/drawing/2014/main" val="10008"/>
                  </a:ext>
                </a:extLst>
              </a:tr>
            </a:tbl>
          </a:graphicData>
        </a:graphic>
      </p:graphicFrame>
      <p:sp>
        <p:nvSpPr>
          <p:cNvPr id="402" name="Google Shape;402;p39"/>
          <p:cNvSpPr/>
          <p:nvPr/>
        </p:nvSpPr>
        <p:spPr>
          <a:xfrm>
            <a:off x="-236550"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39"/>
          <p:cNvPicPr preferRelativeResize="0"/>
          <p:nvPr/>
        </p:nvPicPr>
        <p:blipFill>
          <a:blip r:embed="rId5">
            <a:alphaModFix/>
          </a:blip>
          <a:stretch>
            <a:fillRect/>
          </a:stretch>
        </p:blipFill>
        <p:spPr>
          <a:xfrm>
            <a:off x="304758" y="340275"/>
            <a:ext cx="830500" cy="830500"/>
          </a:xfrm>
          <a:prstGeom prst="rect">
            <a:avLst/>
          </a:prstGeom>
          <a:noFill/>
          <a:ln>
            <a:noFill/>
          </a:ln>
        </p:spPr>
      </p:pic>
      <p:sp>
        <p:nvSpPr>
          <p:cNvPr id="404" name="Google Shape;404;p39"/>
          <p:cNvSpPr txBox="1">
            <a:spLocks noGrp="1"/>
          </p:cNvSpPr>
          <p:nvPr>
            <p:ph type="ctrTitle" idx="4294967295"/>
          </p:nvPr>
        </p:nvSpPr>
        <p:spPr>
          <a:xfrm flipH="1">
            <a:off x="841087" y="557076"/>
            <a:ext cx="24969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Expression Detection</a:t>
            </a:r>
            <a:endParaRPr sz="1100"/>
          </a:p>
        </p:txBody>
      </p:sp>
      <p:pic>
        <p:nvPicPr>
          <p:cNvPr id="3" name="已录下的声音">
            <a:hlinkClick r:id="" action="ppaction://media"/>
            <a:extLst>
              <a:ext uri="{FF2B5EF4-FFF2-40B4-BE49-F238E27FC236}">
                <a16:creationId xmlns:a16="http://schemas.microsoft.com/office/drawing/2014/main" id="{7659E85C-6284-4072-92A1-2DD87EF252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6530" y="4578740"/>
            <a:ext cx="304800" cy="304800"/>
          </a:xfrm>
          <a:prstGeom prst="rect">
            <a:avLst/>
          </a:prstGeom>
        </p:spPr>
      </p:pic>
    </p:spTree>
    <p:extLst>
      <p:ext uri="{BB962C8B-B14F-4D97-AF65-F5344CB8AC3E}">
        <p14:creationId xmlns:p14="http://schemas.microsoft.com/office/powerpoint/2010/main" val="297979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0"/>
          <p:cNvSpPr/>
          <p:nvPr/>
        </p:nvSpPr>
        <p:spPr>
          <a:xfrm>
            <a:off x="-1061576" y="1080595"/>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1457049" y="1536841"/>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3" name="Google Shape;413;p40"/>
          <p:cNvSpPr/>
          <p:nvPr/>
        </p:nvSpPr>
        <p:spPr>
          <a:xfrm>
            <a:off x="3994651" y="911554"/>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a:off x="3994620" y="2859741"/>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5" name="Google Shape;415;p40"/>
          <p:cNvSpPr txBox="1">
            <a:spLocks noGrp="1"/>
          </p:cNvSpPr>
          <p:nvPr>
            <p:ph type="ctrTitle"/>
          </p:nvPr>
        </p:nvSpPr>
        <p:spPr>
          <a:xfrm>
            <a:off x="361596" y="341961"/>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a:t>
            </a:r>
            <a:endParaRPr/>
          </a:p>
        </p:txBody>
      </p:sp>
      <p:sp>
        <p:nvSpPr>
          <p:cNvPr id="416" name="Google Shape;416;p40"/>
          <p:cNvSpPr txBox="1">
            <a:spLocks noGrp="1"/>
          </p:cNvSpPr>
          <p:nvPr>
            <p:ph type="ctrTitle" idx="4294967295"/>
          </p:nvPr>
        </p:nvSpPr>
        <p:spPr>
          <a:xfrm flipH="1">
            <a:off x="4218720" y="1744189"/>
            <a:ext cx="14853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Dataset</a:t>
            </a:r>
            <a:endParaRPr sz="1300"/>
          </a:p>
        </p:txBody>
      </p:sp>
      <p:sp>
        <p:nvSpPr>
          <p:cNvPr id="417" name="Google Shape;417;p40"/>
          <p:cNvSpPr txBox="1">
            <a:spLocks noGrp="1"/>
          </p:cNvSpPr>
          <p:nvPr>
            <p:ph type="ctrTitle" idx="4294967295"/>
          </p:nvPr>
        </p:nvSpPr>
        <p:spPr>
          <a:xfrm flipH="1">
            <a:off x="4316001" y="3444906"/>
            <a:ext cx="1319400" cy="5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Expression Detection</a:t>
            </a:r>
            <a:endParaRPr sz="1100"/>
          </a:p>
        </p:txBody>
      </p:sp>
      <p:sp>
        <p:nvSpPr>
          <p:cNvPr id="418" name="Google Shape;418;p40"/>
          <p:cNvSpPr/>
          <p:nvPr/>
        </p:nvSpPr>
        <p:spPr>
          <a:xfrm>
            <a:off x="5725351" y="1891017"/>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ctrTitle" idx="4294967295"/>
          </p:nvPr>
        </p:nvSpPr>
        <p:spPr>
          <a:xfrm flipH="1">
            <a:off x="2181850" y="2710700"/>
            <a:ext cx="13194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rPr>
              <a:t>Stress Level Detection</a:t>
            </a:r>
            <a:endParaRPr sz="1100">
              <a:solidFill>
                <a:schemeClr val="lt1"/>
              </a:solidFill>
            </a:endParaRPr>
          </a:p>
        </p:txBody>
      </p:sp>
      <p:sp>
        <p:nvSpPr>
          <p:cNvPr id="420" name="Google Shape;420;p40"/>
          <p:cNvSpPr/>
          <p:nvPr/>
        </p:nvSpPr>
        <p:spPr>
          <a:xfrm>
            <a:off x="4708952" y="1239300"/>
            <a:ext cx="504895" cy="504890"/>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40"/>
          <p:cNvPicPr preferRelativeResize="0"/>
          <p:nvPr/>
        </p:nvPicPr>
        <p:blipFill>
          <a:blip r:embed="rId5">
            <a:alphaModFix/>
          </a:blip>
          <a:stretch>
            <a:fillRect/>
          </a:stretch>
        </p:blipFill>
        <p:spPr>
          <a:xfrm>
            <a:off x="4708913" y="2969650"/>
            <a:ext cx="504900" cy="504900"/>
          </a:xfrm>
          <a:prstGeom prst="rect">
            <a:avLst/>
          </a:prstGeom>
          <a:noFill/>
          <a:ln>
            <a:noFill/>
          </a:ln>
        </p:spPr>
      </p:pic>
      <p:pic>
        <p:nvPicPr>
          <p:cNvPr id="422" name="Google Shape;422;p40"/>
          <p:cNvPicPr preferRelativeResize="0"/>
          <p:nvPr/>
        </p:nvPicPr>
        <p:blipFill>
          <a:blip r:embed="rId6">
            <a:alphaModFix/>
          </a:blip>
          <a:stretch>
            <a:fillRect/>
          </a:stretch>
        </p:blipFill>
        <p:spPr>
          <a:xfrm>
            <a:off x="2532963" y="1975100"/>
            <a:ext cx="617175" cy="617175"/>
          </a:xfrm>
          <a:prstGeom prst="rect">
            <a:avLst/>
          </a:prstGeom>
          <a:noFill/>
          <a:ln>
            <a:noFill/>
          </a:ln>
        </p:spPr>
      </p:pic>
      <p:sp>
        <p:nvSpPr>
          <p:cNvPr id="423" name="Google Shape;423;p40"/>
          <p:cNvSpPr txBox="1">
            <a:spLocks noGrp="1"/>
          </p:cNvSpPr>
          <p:nvPr>
            <p:ph type="ctrTitle" idx="4294967295"/>
          </p:nvPr>
        </p:nvSpPr>
        <p:spPr>
          <a:xfrm flipH="1">
            <a:off x="6096300" y="2710703"/>
            <a:ext cx="11916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Face Detection</a:t>
            </a:r>
            <a:endParaRPr sz="1100"/>
          </a:p>
        </p:txBody>
      </p:sp>
      <p:pic>
        <p:nvPicPr>
          <p:cNvPr id="424" name="Google Shape;424;p40"/>
          <p:cNvPicPr preferRelativeResize="0"/>
          <p:nvPr/>
        </p:nvPicPr>
        <p:blipFill>
          <a:blip r:embed="rId7">
            <a:alphaModFix/>
          </a:blip>
          <a:stretch>
            <a:fillRect/>
          </a:stretch>
        </p:blipFill>
        <p:spPr>
          <a:xfrm>
            <a:off x="6439650" y="2081850"/>
            <a:ext cx="504900" cy="504900"/>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C5267071-C675-43E7-81F0-617FAA8480A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8954" y="4534941"/>
            <a:ext cx="304800" cy="304800"/>
          </a:xfrm>
          <a:prstGeom prst="rect">
            <a:avLst/>
          </a:prstGeom>
        </p:spPr>
      </p:pic>
    </p:spTree>
    <p:extLst>
      <p:ext uri="{BB962C8B-B14F-4D97-AF65-F5344CB8AC3E}">
        <p14:creationId xmlns:p14="http://schemas.microsoft.com/office/powerpoint/2010/main" val="27413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1"/>
          <p:cNvSpPr/>
          <p:nvPr/>
        </p:nvSpPr>
        <p:spPr>
          <a:xfrm>
            <a:off x="-236550"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txBox="1">
            <a:spLocks noGrp="1"/>
          </p:cNvSpPr>
          <p:nvPr>
            <p:ph type="ctrTitle" idx="4294967295"/>
          </p:nvPr>
        </p:nvSpPr>
        <p:spPr>
          <a:xfrm flipH="1">
            <a:off x="841087" y="557076"/>
            <a:ext cx="24969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Stress Level Detection</a:t>
            </a:r>
            <a:endParaRPr sz="1100"/>
          </a:p>
        </p:txBody>
      </p:sp>
      <p:pic>
        <p:nvPicPr>
          <p:cNvPr id="431" name="Google Shape;431;p41"/>
          <p:cNvPicPr preferRelativeResize="0"/>
          <p:nvPr/>
        </p:nvPicPr>
        <p:blipFill>
          <a:blip r:embed="rId7">
            <a:alphaModFix/>
          </a:blip>
          <a:stretch>
            <a:fillRect/>
          </a:stretch>
        </p:blipFill>
        <p:spPr>
          <a:xfrm>
            <a:off x="280475" y="255075"/>
            <a:ext cx="1000900" cy="1000900"/>
          </a:xfrm>
          <a:prstGeom prst="rect">
            <a:avLst/>
          </a:prstGeom>
          <a:noFill/>
          <a:ln>
            <a:noFill/>
          </a:ln>
        </p:spPr>
      </p:pic>
      <p:pic>
        <p:nvPicPr>
          <p:cNvPr id="432" name="Google Shape;432;p41"/>
          <p:cNvPicPr preferRelativeResize="0"/>
          <p:nvPr/>
        </p:nvPicPr>
        <p:blipFill>
          <a:blip r:embed="rId8">
            <a:alphaModFix/>
          </a:blip>
          <a:stretch>
            <a:fillRect/>
          </a:stretch>
        </p:blipFill>
        <p:spPr>
          <a:xfrm>
            <a:off x="50000" y="3643033"/>
            <a:ext cx="9043998" cy="1230692"/>
          </a:xfrm>
          <a:prstGeom prst="rect">
            <a:avLst/>
          </a:prstGeom>
          <a:noFill/>
          <a:ln>
            <a:noFill/>
          </a:ln>
        </p:spPr>
      </p:pic>
      <p:pic>
        <p:nvPicPr>
          <p:cNvPr id="433" name="Google Shape;433;p41"/>
          <p:cNvPicPr preferRelativeResize="0"/>
          <p:nvPr/>
        </p:nvPicPr>
        <p:blipFill>
          <a:blip r:embed="rId9">
            <a:alphaModFix/>
          </a:blip>
          <a:stretch>
            <a:fillRect/>
          </a:stretch>
        </p:blipFill>
        <p:spPr>
          <a:xfrm>
            <a:off x="118050" y="1298763"/>
            <a:ext cx="4939090" cy="1687850"/>
          </a:xfrm>
          <a:prstGeom prst="rect">
            <a:avLst/>
          </a:prstGeom>
          <a:noFill/>
          <a:ln>
            <a:noFill/>
          </a:ln>
        </p:spPr>
      </p:pic>
      <p:pic>
        <p:nvPicPr>
          <p:cNvPr id="434" name="Google Shape;434;p41"/>
          <p:cNvPicPr preferRelativeResize="0"/>
          <p:nvPr/>
        </p:nvPicPr>
        <p:blipFill>
          <a:blip r:embed="rId10">
            <a:alphaModFix/>
          </a:blip>
          <a:stretch>
            <a:fillRect/>
          </a:stretch>
        </p:blipFill>
        <p:spPr>
          <a:xfrm>
            <a:off x="5295825" y="540012"/>
            <a:ext cx="3648975" cy="2437400"/>
          </a:xfrm>
          <a:prstGeom prst="rect">
            <a:avLst/>
          </a:prstGeom>
          <a:noFill/>
          <a:ln>
            <a:noFill/>
          </a:ln>
        </p:spPr>
      </p:pic>
      <p:sp>
        <p:nvSpPr>
          <p:cNvPr id="435" name="Google Shape;435;p41"/>
          <p:cNvSpPr/>
          <p:nvPr/>
        </p:nvSpPr>
        <p:spPr>
          <a:xfrm>
            <a:off x="3663625" y="3049325"/>
            <a:ext cx="1723500" cy="5310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txBox="1"/>
          <p:nvPr/>
        </p:nvSpPr>
        <p:spPr>
          <a:xfrm>
            <a:off x="1894950" y="953975"/>
            <a:ext cx="202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ssistant Light"/>
                <a:ea typeface="Assistant Light"/>
                <a:cs typeface="Assistant Light"/>
                <a:sym typeface="Assistant Light"/>
              </a:rPr>
              <a:t>Observation</a:t>
            </a:r>
            <a:endParaRPr>
              <a:latin typeface="Assistant Light"/>
              <a:ea typeface="Assistant Light"/>
              <a:cs typeface="Assistant Light"/>
              <a:sym typeface="Assistant Light"/>
            </a:endParaRPr>
          </a:p>
        </p:txBody>
      </p:sp>
      <p:sp>
        <p:nvSpPr>
          <p:cNvPr id="437" name="Google Shape;437;p41"/>
          <p:cNvSpPr txBox="1"/>
          <p:nvPr/>
        </p:nvSpPr>
        <p:spPr>
          <a:xfrm>
            <a:off x="5331975" y="156875"/>
            <a:ext cx="202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ssistant Light"/>
                <a:ea typeface="Assistant Light"/>
                <a:cs typeface="Assistant Light"/>
                <a:sym typeface="Assistant Light"/>
              </a:rPr>
              <a:t>Transition Matrix</a:t>
            </a:r>
            <a:endParaRPr>
              <a:latin typeface="Assistant Light"/>
              <a:ea typeface="Assistant Light"/>
              <a:cs typeface="Assistant Light"/>
              <a:sym typeface="Assistant Light"/>
            </a:endParaRPr>
          </a:p>
        </p:txBody>
      </p:sp>
      <p:pic>
        <p:nvPicPr>
          <p:cNvPr id="2" name="已录下的声音">
            <a:hlinkClick r:id="" action="ppaction://media"/>
            <a:extLst>
              <a:ext uri="{FF2B5EF4-FFF2-40B4-BE49-F238E27FC236}">
                <a16:creationId xmlns:a16="http://schemas.microsoft.com/office/drawing/2014/main" id="{BDA9DDAB-9042-4563-A78A-2E344969F55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419600" y="2419350"/>
            <a:ext cx="304800" cy="304800"/>
          </a:xfrm>
          <a:prstGeom prst="rect">
            <a:avLst/>
          </a:prstGeom>
        </p:spPr>
      </p:pic>
      <p:sp>
        <p:nvSpPr>
          <p:cNvPr id="3" name="文本框 2">
            <a:extLst>
              <a:ext uri="{FF2B5EF4-FFF2-40B4-BE49-F238E27FC236}">
                <a16:creationId xmlns:a16="http://schemas.microsoft.com/office/drawing/2014/main" id="{766398F9-90C8-4F2F-89B9-AAF327952D0D}"/>
              </a:ext>
            </a:extLst>
          </p:cNvPr>
          <p:cNvSpPr txBox="1"/>
          <p:nvPr/>
        </p:nvSpPr>
        <p:spPr>
          <a:xfrm>
            <a:off x="3687482" y="132707"/>
            <a:ext cx="3352892" cy="1169551"/>
          </a:xfrm>
          <a:prstGeom prst="rect">
            <a:avLst/>
          </a:prstGeom>
          <a:noFill/>
        </p:spPr>
        <p:txBody>
          <a:bodyPr wrap="square" rtlCol="0">
            <a:spAutoFit/>
          </a:bodyPr>
          <a:lstStyle/>
          <a:p>
            <a:r>
              <a:rPr lang="en-US" altLang="zh-CN" dirty="0"/>
              <a:t>HH: High </a:t>
            </a:r>
            <a:r>
              <a:rPr lang="en-US" altLang="zh-CN" dirty="0" err="1"/>
              <a:t>Happness</a:t>
            </a:r>
            <a:endParaRPr lang="en-US" altLang="zh-CN" dirty="0"/>
          </a:p>
          <a:p>
            <a:r>
              <a:rPr lang="en-US" altLang="zh-CN" dirty="0"/>
              <a:t>LH: Low </a:t>
            </a:r>
            <a:r>
              <a:rPr lang="en-US" altLang="zh-CN" dirty="0" err="1"/>
              <a:t>Happness</a:t>
            </a:r>
            <a:endParaRPr lang="en-US" altLang="zh-CN" dirty="0"/>
          </a:p>
          <a:p>
            <a:r>
              <a:rPr lang="en-US" altLang="zh-CN" dirty="0"/>
              <a:t>N:  Normal</a:t>
            </a:r>
          </a:p>
          <a:p>
            <a:r>
              <a:rPr lang="en-US" altLang="zh-CN" dirty="0"/>
              <a:t>LS: Low Stress</a:t>
            </a:r>
          </a:p>
          <a:p>
            <a:r>
              <a:rPr lang="en-US" altLang="zh-CN" dirty="0"/>
              <a:t>HS: High Stress</a:t>
            </a:r>
            <a:endParaRPr lang="zh-CN" altLang="en-US" dirty="0"/>
          </a:p>
        </p:txBody>
      </p:sp>
      <p:pic>
        <p:nvPicPr>
          <p:cNvPr id="4" name="已录下的声音">
            <a:hlinkClick r:id="" action="ppaction://media"/>
            <a:extLst>
              <a:ext uri="{FF2B5EF4-FFF2-40B4-BE49-F238E27FC236}">
                <a16:creationId xmlns:a16="http://schemas.microsoft.com/office/drawing/2014/main" id="{54470678-4542-454D-8FA0-125275CE3ADC}"/>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28075" y="3179000"/>
            <a:ext cx="304800" cy="304800"/>
          </a:xfrm>
          <a:prstGeom prst="rect">
            <a:avLst/>
          </a:prstGeom>
        </p:spPr>
      </p:pic>
    </p:spTree>
    <p:extLst>
      <p:ext uri="{BB962C8B-B14F-4D97-AF65-F5344CB8AC3E}">
        <p14:creationId xmlns:p14="http://schemas.microsoft.com/office/powerpoint/2010/main" val="305736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7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46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441"/>
        <p:cNvGrpSpPr/>
        <p:nvPr/>
      </p:nvGrpSpPr>
      <p:grpSpPr>
        <a:xfrm>
          <a:off x="0" y="0"/>
          <a:ext cx="0" cy="0"/>
          <a:chOff x="0" y="0"/>
          <a:chExt cx="0" cy="0"/>
        </a:xfrm>
      </p:grpSpPr>
      <p:sp>
        <p:nvSpPr>
          <p:cNvPr id="442" name="Google Shape;442;p42"/>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Future Work</a:t>
            </a:r>
            <a:endParaRPr/>
          </a:p>
        </p:txBody>
      </p:sp>
      <p:sp>
        <p:nvSpPr>
          <p:cNvPr id="443" name="Google Shape;443;p42"/>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pic>
        <p:nvPicPr>
          <p:cNvPr id="2" name="已录下的声音">
            <a:hlinkClick r:id="" action="ppaction://media"/>
            <a:extLst>
              <a:ext uri="{FF2B5EF4-FFF2-40B4-BE49-F238E27FC236}">
                <a16:creationId xmlns:a16="http://schemas.microsoft.com/office/drawing/2014/main" id="{E0C3C769-D083-40C7-BA97-57E74B2B17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02080" y="4487301"/>
            <a:ext cx="304800" cy="304800"/>
          </a:xfrm>
          <a:prstGeom prst="rect">
            <a:avLst/>
          </a:prstGeom>
        </p:spPr>
      </p:pic>
    </p:spTree>
    <p:extLst>
      <p:ext uri="{BB962C8B-B14F-4D97-AF65-F5344CB8AC3E}">
        <p14:creationId xmlns:p14="http://schemas.microsoft.com/office/powerpoint/2010/main" val="317580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3"/>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449" name="Google Shape;449;p43"/>
          <p:cNvSpPr txBox="1"/>
          <p:nvPr/>
        </p:nvSpPr>
        <p:spPr>
          <a:xfrm>
            <a:off x="4791000" y="1693800"/>
            <a:ext cx="3177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this expression?</a:t>
            </a:r>
            <a:endParaRPr sz="1300" b="1" dirty="0">
              <a:solidFill>
                <a:schemeClr val="dk1"/>
              </a:solidFill>
              <a:latin typeface="Nunito Sans"/>
              <a:ea typeface="Nunito Sans"/>
              <a:cs typeface="Nunito Sans"/>
              <a:sym typeface="Nunito Sans"/>
            </a:endParaRPr>
          </a:p>
        </p:txBody>
      </p:sp>
      <p:sp>
        <p:nvSpPr>
          <p:cNvPr id="450" name="Google Shape;450;p43"/>
          <p:cNvSpPr txBox="1"/>
          <p:nvPr/>
        </p:nvSpPr>
        <p:spPr>
          <a:xfrm>
            <a:off x="4791000" y="2338500"/>
            <a:ext cx="2686200" cy="13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Assistant Light"/>
                <a:ea typeface="Assistant Light"/>
                <a:cs typeface="Assistant Light"/>
                <a:sym typeface="Assistant Light"/>
              </a:rPr>
              <a:t>"Fear", "Anger" or "Surprise"?</a:t>
            </a:r>
            <a:endParaRPr sz="1100" dirty="0">
              <a:latin typeface="Assistant Light"/>
              <a:ea typeface="Assistant Light"/>
              <a:cs typeface="Assistant Light"/>
              <a:sym typeface="Assistant Light"/>
            </a:endParaRPr>
          </a:p>
          <a:p>
            <a:pPr marL="0" lvl="0" indent="0" algn="l" rtl="0">
              <a:spcBef>
                <a:spcPts val="0"/>
              </a:spcBef>
              <a:spcAft>
                <a:spcPts val="0"/>
              </a:spcAft>
              <a:buNone/>
            </a:pPr>
            <a:endParaRPr sz="1100" dirty="0">
              <a:latin typeface="Assistant Light"/>
              <a:ea typeface="Assistant Light"/>
              <a:cs typeface="Assistant Light"/>
              <a:sym typeface="Assistant Light"/>
            </a:endParaRPr>
          </a:p>
        </p:txBody>
      </p:sp>
      <p:sp>
        <p:nvSpPr>
          <p:cNvPr id="451" name="Google Shape;451;p43"/>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a:t>
            </a:r>
            <a:endParaRPr/>
          </a:p>
        </p:txBody>
      </p:sp>
      <p:pic>
        <p:nvPicPr>
          <p:cNvPr id="452" name="Google Shape;452;p43"/>
          <p:cNvPicPr preferRelativeResize="0"/>
          <p:nvPr/>
        </p:nvPicPr>
        <p:blipFill>
          <a:blip r:embed="rId5">
            <a:alphaModFix/>
          </a:blip>
          <a:stretch>
            <a:fillRect/>
          </a:stretch>
        </p:blipFill>
        <p:spPr>
          <a:xfrm>
            <a:off x="569000" y="791425"/>
            <a:ext cx="3078713" cy="3263700"/>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E761E2C5-B084-4D1D-9276-BE839C3F9A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0871" y="4402591"/>
            <a:ext cx="304800" cy="304800"/>
          </a:xfrm>
          <a:prstGeom prst="rect">
            <a:avLst/>
          </a:prstGeom>
        </p:spPr>
      </p:pic>
    </p:spTree>
    <p:extLst>
      <p:ext uri="{BB962C8B-B14F-4D97-AF65-F5344CB8AC3E}">
        <p14:creationId xmlns:p14="http://schemas.microsoft.com/office/powerpoint/2010/main" val="238816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4"/>
          <p:cNvSpPr/>
          <p:nvPr/>
        </p:nvSpPr>
        <p:spPr>
          <a:xfrm rot="-194701">
            <a:off x="122490" y="468295"/>
            <a:ext cx="2983784" cy="2584749"/>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rot="914792">
            <a:off x="6308390" y="2648494"/>
            <a:ext cx="2283885" cy="1978011"/>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44"/>
          <p:cNvPicPr preferRelativeResize="0"/>
          <p:nvPr/>
        </p:nvPicPr>
        <p:blipFill rotWithShape="1">
          <a:blip r:embed="rId5">
            <a:alphaModFix/>
          </a:blip>
          <a:srcRect l="26998" t="2746" r="42949" b="21798"/>
          <a:stretch/>
        </p:blipFill>
        <p:spPr>
          <a:xfrm>
            <a:off x="2724000" y="-5250"/>
            <a:ext cx="3695998" cy="5222752"/>
          </a:xfrm>
          <a:prstGeom prst="rect">
            <a:avLst/>
          </a:prstGeom>
          <a:noFill/>
          <a:ln>
            <a:noFill/>
          </a:ln>
        </p:spPr>
      </p:pic>
      <p:sp>
        <p:nvSpPr>
          <p:cNvPr id="460" name="Google Shape;460;p44"/>
          <p:cNvSpPr txBox="1">
            <a:spLocks noGrp="1"/>
          </p:cNvSpPr>
          <p:nvPr>
            <p:ph type="ctrTitle"/>
          </p:nvPr>
        </p:nvSpPr>
        <p:spPr>
          <a:xfrm>
            <a:off x="6550375" y="1477854"/>
            <a:ext cx="21834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expression to emotion</a:t>
            </a:r>
            <a:endParaRPr>
              <a:solidFill>
                <a:schemeClr val="dk1"/>
              </a:solidFill>
            </a:endParaRPr>
          </a:p>
        </p:txBody>
      </p:sp>
      <p:sp>
        <p:nvSpPr>
          <p:cNvPr id="461" name="Google Shape;461;p44"/>
          <p:cNvSpPr txBox="1"/>
          <p:nvPr/>
        </p:nvSpPr>
        <p:spPr>
          <a:xfrm>
            <a:off x="104225" y="1830375"/>
            <a:ext cx="2489400" cy="3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Assistant Light"/>
                <a:ea typeface="Assistant Light"/>
                <a:cs typeface="Assistant Light"/>
                <a:sym typeface="Assistant Light"/>
              </a:rPr>
              <a:t>In our application, we took a video of a time period and predicted all the expressions in that time period and then chose the expressions that appeared the most to represent that time period. Although this method improves the performance of the recognition, it does not essentially solve the problem.</a:t>
            </a:r>
            <a:endParaRPr sz="1000" dirty="0">
              <a:latin typeface="Assistant Light"/>
              <a:ea typeface="Assistant Light"/>
              <a:cs typeface="Assistant Light"/>
              <a:sym typeface="Assistant Light"/>
            </a:endParaRPr>
          </a:p>
          <a:p>
            <a:pPr marL="0" lvl="0" indent="0" algn="l" rtl="0">
              <a:spcBef>
                <a:spcPts val="0"/>
              </a:spcBef>
              <a:spcAft>
                <a:spcPts val="0"/>
              </a:spcAft>
              <a:buNone/>
            </a:pPr>
            <a:endParaRPr sz="1000" dirty="0">
              <a:latin typeface="Assistant Light"/>
              <a:ea typeface="Assistant Light"/>
              <a:cs typeface="Assistant Light"/>
              <a:sym typeface="Assistant Light"/>
            </a:endParaRPr>
          </a:p>
          <a:p>
            <a:pPr marL="0" lvl="0" indent="0" algn="l" rtl="0">
              <a:spcBef>
                <a:spcPts val="0"/>
              </a:spcBef>
              <a:spcAft>
                <a:spcPts val="0"/>
              </a:spcAft>
              <a:buNone/>
            </a:pPr>
            <a:r>
              <a:rPr lang="en" sz="1000" dirty="0">
                <a:latin typeface="Assistant Light"/>
                <a:ea typeface="Assistant Light"/>
                <a:cs typeface="Assistant Light"/>
                <a:sym typeface="Assistant Light"/>
              </a:rPr>
              <a:t>In the future it may be possible to incorporate a variety of judgement criteria, such as voice, the reaction of those around you, atmosphere and other factors to predict expressions in combination.</a:t>
            </a:r>
            <a:endParaRPr sz="1000" dirty="0">
              <a:latin typeface="Assistant Light"/>
              <a:ea typeface="Assistant Light"/>
              <a:cs typeface="Assistant Light"/>
              <a:sym typeface="Assistant Light"/>
            </a:endParaRPr>
          </a:p>
          <a:p>
            <a:pPr marL="0" lvl="0" indent="0" algn="l" rtl="0">
              <a:spcBef>
                <a:spcPts val="0"/>
              </a:spcBef>
              <a:spcAft>
                <a:spcPts val="0"/>
              </a:spcAft>
              <a:buNone/>
            </a:pPr>
            <a:endParaRPr sz="1000" dirty="0">
              <a:latin typeface="Assistant Light"/>
              <a:ea typeface="Assistant Light"/>
              <a:cs typeface="Assistant Light"/>
              <a:sym typeface="Assistant Light"/>
            </a:endParaRPr>
          </a:p>
        </p:txBody>
      </p:sp>
      <p:sp>
        <p:nvSpPr>
          <p:cNvPr id="462" name="Google Shape;462;p44"/>
          <p:cNvSpPr txBox="1"/>
          <p:nvPr/>
        </p:nvSpPr>
        <p:spPr>
          <a:xfrm flipH="1">
            <a:off x="177450" y="1594563"/>
            <a:ext cx="2000100" cy="23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300" b="1">
                <a:latin typeface="Nunito Sans"/>
                <a:ea typeface="Nunito Sans"/>
                <a:cs typeface="Nunito Sans"/>
                <a:sym typeface="Nunito Sans"/>
              </a:rPr>
              <a:t>Expression recognition</a:t>
            </a:r>
            <a:endParaRPr sz="1300" b="1">
              <a:latin typeface="Nunito Sans"/>
              <a:ea typeface="Nunito Sans"/>
              <a:cs typeface="Nunito Sans"/>
              <a:sym typeface="Nunito Sans"/>
            </a:endParaRPr>
          </a:p>
        </p:txBody>
      </p:sp>
      <p:sp>
        <p:nvSpPr>
          <p:cNvPr id="463" name="Google Shape;463;p44"/>
          <p:cNvSpPr txBox="1"/>
          <p:nvPr/>
        </p:nvSpPr>
        <p:spPr>
          <a:xfrm>
            <a:off x="6484550" y="1997524"/>
            <a:ext cx="2489400" cy="23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Assistant Light"/>
                <a:ea typeface="Assistant Light"/>
                <a:cs typeface="Assistant Light"/>
                <a:sym typeface="Assistant Light"/>
              </a:rPr>
              <a:t>In terms of our everyday experience, it can be difficult to spot a person's emotions, especially in public. People are very good at hiding their emotions in public. So deducing the person's emotions just by their expressions is actually very difficult. In the future, if we want to increase the accuracy rate, we may seek the help of some psychologists so that we can look for the characteristics of human emotions, not only expressions but also possibly actions, tone of voice, reactions, etc.</a:t>
            </a:r>
            <a:endParaRPr sz="1000" dirty="0">
              <a:latin typeface="Assistant Light"/>
              <a:ea typeface="Assistant Light"/>
              <a:cs typeface="Assistant Light"/>
              <a:sym typeface="Assistant Light"/>
            </a:endParaRPr>
          </a:p>
        </p:txBody>
      </p:sp>
      <p:pic>
        <p:nvPicPr>
          <p:cNvPr id="3" name="已录下的声音">
            <a:hlinkClick r:id="" action="ppaction://media"/>
            <a:extLst>
              <a:ext uri="{FF2B5EF4-FFF2-40B4-BE49-F238E27FC236}">
                <a16:creationId xmlns:a16="http://schemas.microsoft.com/office/drawing/2014/main" id="{567A2CB8-A8B6-4397-B307-0E8D0D9AD1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9434" y="4587196"/>
            <a:ext cx="304800" cy="304800"/>
          </a:xfrm>
          <a:prstGeom prst="rect">
            <a:avLst/>
          </a:prstGeom>
        </p:spPr>
      </p:pic>
    </p:spTree>
    <p:extLst>
      <p:ext uri="{BB962C8B-B14F-4D97-AF65-F5344CB8AC3E}">
        <p14:creationId xmlns:p14="http://schemas.microsoft.com/office/powerpoint/2010/main" val="391653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5"/>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 for listening！</a:t>
            </a:r>
            <a:endParaRPr>
              <a:solidFill>
                <a:schemeClr val="lt1"/>
              </a:solidFill>
            </a:endParaRPr>
          </a:p>
        </p:txBody>
      </p:sp>
      <p:sp>
        <p:nvSpPr>
          <p:cNvPr id="469" name="Google Shape;469;p45"/>
          <p:cNvSpPr txBox="1">
            <a:spLocks noGrp="1"/>
          </p:cNvSpPr>
          <p:nvPr>
            <p:ph type="body" idx="1"/>
          </p:nvPr>
        </p:nvSpPr>
        <p:spPr>
          <a:xfrm>
            <a:off x="425200" y="4331375"/>
            <a:ext cx="5241600" cy="689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dk1"/>
                </a:solidFill>
                <a:latin typeface="Nunito Sans"/>
                <a:ea typeface="Nunito Sans"/>
                <a:cs typeface="Nunito Sans"/>
                <a:sym typeface="Nunito Sans"/>
              </a:rPr>
              <a:t>PHOTOS &amp; Video</a:t>
            </a:r>
            <a:endParaRPr b="1" dirty="0">
              <a:solidFill>
                <a:schemeClr val="dk1"/>
              </a:solidFill>
              <a:latin typeface="Nunito Sans"/>
              <a:ea typeface="Nunito Sans"/>
              <a:cs typeface="Nunito Sans"/>
              <a:sym typeface="Nunito Sans"/>
            </a:endParaRPr>
          </a:p>
          <a:p>
            <a:pPr marL="241300" lvl="0" indent="-171450" algn="l" rtl="0">
              <a:spcBef>
                <a:spcPts val="300"/>
              </a:spcBef>
              <a:spcAft>
                <a:spcPts val="0"/>
              </a:spcAft>
              <a:buClr>
                <a:schemeClr val="dk1"/>
              </a:buClr>
              <a:buSzPts val="700"/>
              <a:buFont typeface="Nunito Light"/>
              <a:buChar char="⬣"/>
            </a:pPr>
            <a:r>
              <a:rPr lang="en" dirty="0">
                <a:solidFill>
                  <a:schemeClr val="dk1"/>
                </a:solidFill>
              </a:rPr>
              <a:t>All images are from the internet.</a:t>
            </a:r>
            <a:endParaRPr dirty="0">
              <a:solidFill>
                <a:schemeClr val="dk1"/>
              </a:solidFill>
            </a:endParaRPr>
          </a:p>
          <a:p>
            <a:pPr marL="0" lvl="0" indent="0" algn="l" rtl="0">
              <a:spcBef>
                <a:spcPts val="0"/>
              </a:spcBef>
              <a:spcAft>
                <a:spcPts val="1600"/>
              </a:spcAft>
              <a:buNone/>
            </a:pPr>
            <a:endParaRPr dirty="0">
              <a:solidFill>
                <a:schemeClr val="dk1"/>
              </a:solidFill>
            </a:endParaRPr>
          </a:p>
        </p:txBody>
      </p:sp>
      <p:pic>
        <p:nvPicPr>
          <p:cNvPr id="2" name="已录下的声音">
            <a:hlinkClick r:id="" action="ppaction://media"/>
            <a:extLst>
              <a:ext uri="{FF2B5EF4-FFF2-40B4-BE49-F238E27FC236}">
                <a16:creationId xmlns:a16="http://schemas.microsoft.com/office/drawing/2014/main" id="{B10C470F-5BC7-4A25-B41C-47A1B941CC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2800" y="3903492"/>
            <a:ext cx="304800" cy="304800"/>
          </a:xfrm>
          <a:prstGeom prst="rect">
            <a:avLst/>
          </a:prstGeom>
        </p:spPr>
      </p:pic>
    </p:spTree>
    <p:extLst>
      <p:ext uri="{BB962C8B-B14F-4D97-AF65-F5344CB8AC3E}">
        <p14:creationId xmlns:p14="http://schemas.microsoft.com/office/powerpoint/2010/main" val="385823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43" name="Google Shape;143;p24"/>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144" name="Google Shape;144;p2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3">
            <a:hlinkClick r:id="" action="ppaction://media"/>
            <a:extLst>
              <a:ext uri="{FF2B5EF4-FFF2-40B4-BE49-F238E27FC236}">
                <a16:creationId xmlns:a16="http://schemas.microsoft.com/office/drawing/2014/main" id="{0097EA04-A5DE-4CE2-BD66-237DC2FD9D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70750" y="4342506"/>
            <a:ext cx="487363" cy="487363"/>
          </a:xfrm>
          <a:prstGeom prst="rect">
            <a:avLst/>
          </a:prstGeom>
        </p:spPr>
      </p:pic>
      <p:sp>
        <p:nvSpPr>
          <p:cNvPr id="6" name="Google Shape;142;p24">
            <a:extLst>
              <a:ext uri="{FF2B5EF4-FFF2-40B4-BE49-F238E27FC236}">
                <a16:creationId xmlns:a16="http://schemas.microsoft.com/office/drawing/2014/main" id="{01CFEE9A-CAC3-464A-9E06-9151A9BED243}"/>
              </a:ext>
            </a:extLst>
          </p:cNvPr>
          <p:cNvSpPr txBox="1">
            <a:spLocks/>
          </p:cNvSpPr>
          <p:nvPr/>
        </p:nvSpPr>
        <p:spPr>
          <a:xfrm flipH="1">
            <a:off x="1698750" y="3044596"/>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dirty="0"/>
              <a:t>Background:</a:t>
            </a:r>
          </a:p>
          <a:p>
            <a:r>
              <a:rPr lang="en-US" dirty="0"/>
              <a:t>996, stress is common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150" name="Google Shape;150;p2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1st ANNOUNCEMENT</a:t>
            </a:r>
            <a:endParaRPr sz="2800">
              <a:solidFill>
                <a:schemeClr val="lt1"/>
              </a:solidFill>
            </a:endParaRPr>
          </a:p>
        </p:txBody>
      </p:sp>
      <p:sp>
        <p:nvSpPr>
          <p:cNvPr id="151" name="Google Shape;151;p2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Mercury is the closest planet to the Sun and the smallest one in the Solar System—it’s only a bit larger than our Moon. The planet’s name has nothing to do with the liquid metal since it was named after the Roman messenger god, Mercury</a:t>
            </a:r>
            <a:endParaRPr dirty="0">
              <a:solidFill>
                <a:schemeClr val="lt1"/>
              </a:solidFill>
            </a:endParaRPr>
          </a:p>
        </p:txBody>
      </p:sp>
      <p:pic>
        <p:nvPicPr>
          <p:cNvPr id="2" name="stress">
            <a:hlinkClick r:id="" action="ppaction://media"/>
            <a:extLst>
              <a:ext uri="{FF2B5EF4-FFF2-40B4-BE49-F238E27FC236}">
                <a16:creationId xmlns:a16="http://schemas.microsoft.com/office/drawing/2014/main" id="{ABA6DBB2-BADC-4C04-AAD5-C029E62A7DB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67599" y="-42124"/>
            <a:ext cx="9682620" cy="5340472"/>
          </a:xfrm>
          <a:prstGeom prst="rect">
            <a:avLst/>
          </a:prstGeom>
        </p:spPr>
      </p:pic>
      <p:pic>
        <p:nvPicPr>
          <p:cNvPr id="3" name="已录下的声音">
            <a:hlinkClick r:id="" action="ppaction://media"/>
            <a:extLst>
              <a:ext uri="{FF2B5EF4-FFF2-40B4-BE49-F238E27FC236}">
                <a16:creationId xmlns:a16="http://schemas.microsoft.com/office/drawing/2014/main" id="{B68D7C50-0BD6-401B-8E67-9F078C473678}"/>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416328" y="438689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5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audio>
              <p:cMediaNode vol="80000">
                <p:cTn id="1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txBox="1">
            <a:spLocks noGrp="1"/>
          </p:cNvSpPr>
          <p:nvPr>
            <p:ph type="ctrTitle"/>
          </p:nvPr>
        </p:nvSpPr>
        <p:spPr>
          <a:xfrm>
            <a:off x="559716" y="429320"/>
            <a:ext cx="3843186"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Objectives: from emotions to stress level</a:t>
            </a:r>
            <a:endParaRPr dirty="0"/>
          </a:p>
        </p:txBody>
      </p:sp>
      <p:sp>
        <p:nvSpPr>
          <p:cNvPr id="158" name="Google Shape;158;p26"/>
          <p:cNvSpPr/>
          <p:nvPr/>
        </p:nvSpPr>
        <p:spPr>
          <a:xfrm>
            <a:off x="1214832" y="2313049"/>
            <a:ext cx="1933500" cy="16752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9" name="Google Shape;159;p26"/>
          <p:cNvSpPr/>
          <p:nvPr/>
        </p:nvSpPr>
        <p:spPr>
          <a:xfrm>
            <a:off x="2808275" y="1480725"/>
            <a:ext cx="1933500" cy="16752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4402902" y="2313049"/>
            <a:ext cx="1933500" cy="16752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 name="Google Shape;161;p26"/>
          <p:cNvSpPr/>
          <p:nvPr/>
        </p:nvSpPr>
        <p:spPr>
          <a:xfrm>
            <a:off x="5995668" y="1480725"/>
            <a:ext cx="1933500" cy="16752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txBox="1">
            <a:spLocks noGrp="1"/>
          </p:cNvSpPr>
          <p:nvPr>
            <p:ph type="ctrTitle" idx="2"/>
          </p:nvPr>
        </p:nvSpPr>
        <p:spPr>
          <a:xfrm flipH="1">
            <a:off x="1646711" y="3001767"/>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1"/>
                </a:solidFill>
              </a:rPr>
              <a:t>Recognize emotions</a:t>
            </a:r>
            <a:endParaRPr dirty="0">
              <a:solidFill>
                <a:schemeClr val="lt1"/>
              </a:solidFill>
            </a:endParaRPr>
          </a:p>
        </p:txBody>
      </p:sp>
      <p:sp>
        <p:nvSpPr>
          <p:cNvPr id="164" name="Google Shape;164;p26"/>
          <p:cNvSpPr txBox="1">
            <a:spLocks noGrp="1"/>
          </p:cNvSpPr>
          <p:nvPr>
            <p:ph type="ctrTitle" idx="3"/>
          </p:nvPr>
        </p:nvSpPr>
        <p:spPr>
          <a:xfrm flipH="1">
            <a:off x="4849833" y="2987749"/>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Reason stress level</a:t>
            </a:r>
            <a:endParaRPr dirty="0">
              <a:solidFill>
                <a:schemeClr val="lt1"/>
              </a:solidFill>
            </a:endParaRPr>
          </a:p>
        </p:txBody>
      </p:sp>
      <p:sp>
        <p:nvSpPr>
          <p:cNvPr id="166" name="Google Shape;166;p26"/>
          <p:cNvSpPr txBox="1">
            <a:spLocks noGrp="1"/>
          </p:cNvSpPr>
          <p:nvPr>
            <p:ph type="ctrTitle" idx="5"/>
          </p:nvPr>
        </p:nvSpPr>
        <p:spPr>
          <a:xfrm flipH="1">
            <a:off x="3240154" y="22804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Generate </a:t>
            </a:r>
            <a:r>
              <a:rPr lang="en" altLang="zh-SG" dirty="0"/>
              <a:t>time seris </a:t>
            </a:r>
            <a:r>
              <a:rPr lang="en" dirty="0"/>
              <a:t>Emotion</a:t>
            </a:r>
            <a:endParaRPr dirty="0"/>
          </a:p>
        </p:txBody>
      </p:sp>
      <p:sp>
        <p:nvSpPr>
          <p:cNvPr id="168" name="Google Shape;168;p26"/>
          <p:cNvSpPr txBox="1">
            <a:spLocks noGrp="1"/>
          </p:cNvSpPr>
          <p:nvPr>
            <p:ph type="ctrTitle" idx="7"/>
          </p:nvPr>
        </p:nvSpPr>
        <p:spPr>
          <a:xfrm flipH="1">
            <a:off x="6336402" y="2245950"/>
            <a:ext cx="1350726"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Generate chart to display stress level</a:t>
            </a:r>
            <a:endParaRPr dirty="0"/>
          </a:p>
        </p:txBody>
      </p:sp>
      <p:sp>
        <p:nvSpPr>
          <p:cNvPr id="170" name="Google Shape;170;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已录下的声音">
            <a:hlinkClick r:id="" action="ppaction://media"/>
            <a:extLst>
              <a:ext uri="{FF2B5EF4-FFF2-40B4-BE49-F238E27FC236}">
                <a16:creationId xmlns:a16="http://schemas.microsoft.com/office/drawing/2014/main" id="{33A9CE29-F221-47F6-B4B4-49396E5A72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94" y="437801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Proposed System</a:t>
            </a:r>
            <a:endParaRPr dirty="0"/>
          </a:p>
        </p:txBody>
      </p:sp>
      <p:sp>
        <p:nvSpPr>
          <p:cNvPr id="176" name="Google Shape;176;p27"/>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pic>
        <p:nvPicPr>
          <p:cNvPr id="3" name="已录下的声音">
            <a:hlinkClick r:id="" action="ppaction://media"/>
            <a:extLst>
              <a:ext uri="{FF2B5EF4-FFF2-40B4-BE49-F238E27FC236}">
                <a16:creationId xmlns:a16="http://schemas.microsoft.com/office/drawing/2014/main" id="{29CB7F88-D306-406F-9BA9-9A1903384A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87363" y="444903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BF83F-574E-4C58-B59B-D99B1E6043C3}"/>
              </a:ext>
            </a:extLst>
          </p:cNvPr>
          <p:cNvSpPr>
            <a:spLocks noGrp="1"/>
          </p:cNvSpPr>
          <p:nvPr>
            <p:ph type="ctrTitle"/>
          </p:nvPr>
        </p:nvSpPr>
        <p:spPr/>
        <p:txBody>
          <a:bodyPr/>
          <a:lstStyle/>
          <a:p>
            <a:r>
              <a:rPr lang="en-US" altLang="zh-SG" dirty="0"/>
              <a:t>Flow chart</a:t>
            </a:r>
            <a:endParaRPr lang="zh-SG" altLang="en-US" dirty="0"/>
          </a:p>
        </p:txBody>
      </p:sp>
      <p:pic>
        <p:nvPicPr>
          <p:cNvPr id="5" name="图片 4">
            <a:extLst>
              <a:ext uri="{FF2B5EF4-FFF2-40B4-BE49-F238E27FC236}">
                <a16:creationId xmlns:a16="http://schemas.microsoft.com/office/drawing/2014/main" id="{4D0149B5-E0B6-44E3-B3FD-4F45934C8FF6}"/>
              </a:ext>
            </a:extLst>
          </p:cNvPr>
          <p:cNvPicPr>
            <a:picLocks noChangeAspect="1"/>
          </p:cNvPicPr>
          <p:nvPr/>
        </p:nvPicPr>
        <p:blipFill>
          <a:blip r:embed="rId5"/>
          <a:stretch>
            <a:fillRect/>
          </a:stretch>
        </p:blipFill>
        <p:spPr>
          <a:xfrm>
            <a:off x="2808000" y="1066658"/>
            <a:ext cx="6264000" cy="2190442"/>
          </a:xfrm>
          <a:prstGeom prst="rect">
            <a:avLst/>
          </a:prstGeom>
        </p:spPr>
      </p:pic>
      <p:pic>
        <p:nvPicPr>
          <p:cNvPr id="6" name="8">
            <a:hlinkClick r:id="" action="ppaction://media"/>
            <a:extLst>
              <a:ext uri="{FF2B5EF4-FFF2-40B4-BE49-F238E27FC236}">
                <a16:creationId xmlns:a16="http://schemas.microsoft.com/office/drawing/2014/main" id="{6A0E078F-9BC7-4CAF-9E53-A3112208ED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7063" y="4250801"/>
            <a:ext cx="487363" cy="487363"/>
          </a:xfrm>
          <a:prstGeom prst="rect">
            <a:avLst/>
          </a:prstGeom>
        </p:spPr>
      </p:pic>
    </p:spTree>
    <p:extLst>
      <p:ext uri="{BB962C8B-B14F-4D97-AF65-F5344CB8AC3E}">
        <p14:creationId xmlns:p14="http://schemas.microsoft.com/office/powerpoint/2010/main" val="2192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60A10-FC58-4674-A976-437E8131E7E3}"/>
              </a:ext>
            </a:extLst>
          </p:cNvPr>
          <p:cNvSpPr>
            <a:spLocks noGrp="1"/>
          </p:cNvSpPr>
          <p:nvPr>
            <p:ph type="ctrTitle"/>
          </p:nvPr>
        </p:nvSpPr>
        <p:spPr/>
        <p:txBody>
          <a:bodyPr/>
          <a:lstStyle/>
          <a:p>
            <a:endParaRPr lang="zh-SG" altLang="en-US"/>
          </a:p>
        </p:txBody>
      </p:sp>
      <p:sp>
        <p:nvSpPr>
          <p:cNvPr id="3" name="标题 2">
            <a:extLst>
              <a:ext uri="{FF2B5EF4-FFF2-40B4-BE49-F238E27FC236}">
                <a16:creationId xmlns:a16="http://schemas.microsoft.com/office/drawing/2014/main" id="{13F9A5AE-45B2-4654-9FE2-70293620DD6F}"/>
              </a:ext>
            </a:extLst>
          </p:cNvPr>
          <p:cNvSpPr>
            <a:spLocks noGrp="1"/>
          </p:cNvSpPr>
          <p:nvPr>
            <p:ph type="ctrTitle" idx="2"/>
          </p:nvPr>
        </p:nvSpPr>
        <p:spPr/>
        <p:txBody>
          <a:bodyPr/>
          <a:lstStyle/>
          <a:p>
            <a:endParaRPr lang="zh-SG" altLang="en-US"/>
          </a:p>
        </p:txBody>
      </p:sp>
      <p:sp>
        <p:nvSpPr>
          <p:cNvPr id="4" name="副标题 3">
            <a:extLst>
              <a:ext uri="{FF2B5EF4-FFF2-40B4-BE49-F238E27FC236}">
                <a16:creationId xmlns:a16="http://schemas.microsoft.com/office/drawing/2014/main" id="{0C28EB6B-3D51-4DCC-9D8D-33F0F6300FD5}"/>
              </a:ext>
            </a:extLst>
          </p:cNvPr>
          <p:cNvSpPr>
            <a:spLocks noGrp="1"/>
          </p:cNvSpPr>
          <p:nvPr>
            <p:ph type="subTitle" idx="1"/>
          </p:nvPr>
        </p:nvSpPr>
        <p:spPr/>
        <p:txBody>
          <a:bodyPr/>
          <a:lstStyle/>
          <a:p>
            <a:endParaRPr lang="zh-SG" altLang="en-US"/>
          </a:p>
        </p:txBody>
      </p:sp>
      <p:pic>
        <p:nvPicPr>
          <p:cNvPr id="5" name="prs">
            <a:hlinkClick r:id="" action="ppaction://media"/>
            <a:extLst>
              <a:ext uri="{FF2B5EF4-FFF2-40B4-BE49-F238E27FC236}">
                <a16:creationId xmlns:a16="http://schemas.microsoft.com/office/drawing/2014/main" id="{E19A14E0-520E-4212-B32A-408F6EA027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12905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3B82E-5153-453B-8B64-6D9D1E5D8BB9}"/>
              </a:ext>
            </a:extLst>
          </p:cNvPr>
          <p:cNvSpPr>
            <a:spLocks noGrp="1"/>
          </p:cNvSpPr>
          <p:nvPr>
            <p:ph type="ctrTitle"/>
          </p:nvPr>
        </p:nvSpPr>
        <p:spPr/>
        <p:txBody>
          <a:bodyPr/>
          <a:lstStyle/>
          <a:p>
            <a:r>
              <a:rPr lang="en-US" altLang="zh-SG" dirty="0"/>
              <a:t>Face detection</a:t>
            </a:r>
            <a:endParaRPr lang="zh-SG" altLang="en-US" dirty="0"/>
          </a:p>
        </p:txBody>
      </p:sp>
      <p:sp>
        <p:nvSpPr>
          <p:cNvPr id="3" name="标题 2">
            <a:extLst>
              <a:ext uri="{FF2B5EF4-FFF2-40B4-BE49-F238E27FC236}">
                <a16:creationId xmlns:a16="http://schemas.microsoft.com/office/drawing/2014/main" id="{06B62174-88E5-45CC-842C-1DF24E07D06E}"/>
              </a:ext>
            </a:extLst>
          </p:cNvPr>
          <p:cNvSpPr>
            <a:spLocks noGrp="1"/>
          </p:cNvSpPr>
          <p:nvPr>
            <p:ph type="ctrTitle" idx="2"/>
          </p:nvPr>
        </p:nvSpPr>
        <p:spPr>
          <a:xfrm>
            <a:off x="3439985" y="242101"/>
            <a:ext cx="2900100" cy="970500"/>
          </a:xfrm>
        </p:spPr>
        <p:txBody>
          <a:bodyPr/>
          <a:lstStyle/>
          <a:p>
            <a:r>
              <a:rPr lang="en-US" altLang="zh-SG" dirty="0"/>
              <a:t>Locate the face and label the face</a:t>
            </a:r>
            <a:endParaRPr lang="zh-SG" altLang="en-US" dirty="0"/>
          </a:p>
        </p:txBody>
      </p:sp>
      <p:pic>
        <p:nvPicPr>
          <p:cNvPr id="5" name="图片 4">
            <a:extLst>
              <a:ext uri="{FF2B5EF4-FFF2-40B4-BE49-F238E27FC236}">
                <a16:creationId xmlns:a16="http://schemas.microsoft.com/office/drawing/2014/main" id="{DDC66DF6-C289-4C71-B5B0-20817BD89F22}"/>
              </a:ext>
            </a:extLst>
          </p:cNvPr>
          <p:cNvPicPr>
            <a:picLocks noChangeAspect="1"/>
          </p:cNvPicPr>
          <p:nvPr/>
        </p:nvPicPr>
        <p:blipFill>
          <a:blip r:embed="rId5"/>
          <a:stretch>
            <a:fillRect/>
          </a:stretch>
        </p:blipFill>
        <p:spPr>
          <a:xfrm>
            <a:off x="2860693" y="1420428"/>
            <a:ext cx="4836677" cy="3040110"/>
          </a:xfrm>
          <a:prstGeom prst="rect">
            <a:avLst/>
          </a:prstGeom>
        </p:spPr>
      </p:pic>
      <p:pic>
        <p:nvPicPr>
          <p:cNvPr id="9" name="已录下的声音">
            <a:hlinkClick r:id="" action="ppaction://media"/>
            <a:extLst>
              <a:ext uri="{FF2B5EF4-FFF2-40B4-BE49-F238E27FC236}">
                <a16:creationId xmlns:a16="http://schemas.microsoft.com/office/drawing/2014/main" id="{390B6DD3-6249-4F51-B2AE-2005A43AEA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60211" y="4460538"/>
            <a:ext cx="487363" cy="487363"/>
          </a:xfrm>
          <a:prstGeom prst="rect">
            <a:avLst/>
          </a:prstGeom>
        </p:spPr>
      </p:pic>
    </p:spTree>
    <p:extLst>
      <p:ext uri="{BB962C8B-B14F-4D97-AF65-F5344CB8AC3E}">
        <p14:creationId xmlns:p14="http://schemas.microsoft.com/office/powerpoint/2010/main" val="25211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2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2139</Words>
  <Application>Microsoft Office PowerPoint</Application>
  <PresentationFormat>全屏显示(16:9)</PresentationFormat>
  <Paragraphs>237</Paragraphs>
  <Slides>28</Slides>
  <Notes>27</Notes>
  <HiddenSlides>0</HiddenSlides>
  <MMClips>30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Pontano Sans</vt:lpstr>
      <vt:lpstr>Nunito Sans ExtraBold</vt:lpstr>
      <vt:lpstr>Arial</vt:lpstr>
      <vt:lpstr>Nunito Light</vt:lpstr>
      <vt:lpstr>Fira Sans Extra Condensed Medium</vt:lpstr>
      <vt:lpstr>Nunito Sans</vt:lpstr>
      <vt:lpstr>Assistant Light</vt:lpstr>
      <vt:lpstr>Marketing Newsletter</vt:lpstr>
      <vt:lpstr>Workplace Stress Level Detection</vt:lpstr>
      <vt:lpstr>TABLE OF CONTENTS</vt:lpstr>
      <vt:lpstr>INTRODUCTION</vt:lpstr>
      <vt:lpstr>1st ANNOUNCEMENT</vt:lpstr>
      <vt:lpstr>Objectives: from emotions to stress level</vt:lpstr>
      <vt:lpstr>Proposed System</vt:lpstr>
      <vt:lpstr>Flow chart</vt:lpstr>
      <vt:lpstr>PowerPoint 演示文稿</vt:lpstr>
      <vt:lpstr>Face detection</vt:lpstr>
      <vt:lpstr>Face detection:  We compare different approaches, finally use OpenCV DNN</vt:lpstr>
      <vt:lpstr>Emotion recognition</vt:lpstr>
      <vt:lpstr>Emotion recognition: Label emotions and show the highest probability </vt:lpstr>
      <vt:lpstr>HMM reason stress</vt:lpstr>
      <vt:lpstr>IMPLEMENTATION DETAILS</vt:lpstr>
      <vt:lpstr>Components</vt:lpstr>
      <vt:lpstr>FER2013</vt:lpstr>
      <vt:lpstr>Components</vt:lpstr>
      <vt:lpstr>Haar cascade classifier</vt:lpstr>
      <vt:lpstr>Components</vt:lpstr>
      <vt:lpstr>Expression Detection</vt:lpstr>
      <vt:lpstr>Expression Detection</vt:lpstr>
      <vt:lpstr>Expression Detection</vt:lpstr>
      <vt:lpstr>Components</vt:lpstr>
      <vt:lpstr>Stress Level Detection</vt:lpstr>
      <vt:lpstr>Future Work</vt:lpstr>
      <vt:lpstr>Question</vt:lpstr>
      <vt:lpstr>From expression to emotion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Stress Level Detection</dc:title>
  <dc:creator>Hongtao Wang</dc:creator>
  <cp:lastModifiedBy>杨 逸洲</cp:lastModifiedBy>
  <cp:revision>2</cp:revision>
  <dcterms:modified xsi:type="dcterms:W3CDTF">2021-11-14T09:11:00Z</dcterms:modified>
</cp:coreProperties>
</file>